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3" r:id="rId1"/>
    <p:sldMasterId id="2147483715" r:id="rId2"/>
  </p:sldMasterIdLst>
  <p:notesMasterIdLst>
    <p:notesMasterId r:id="rId17"/>
  </p:notesMasterIdLst>
  <p:handoutMasterIdLst>
    <p:handoutMasterId r:id="rId18"/>
  </p:handoutMasterIdLst>
  <p:sldIdLst>
    <p:sldId id="389" r:id="rId3"/>
    <p:sldId id="390" r:id="rId4"/>
    <p:sldId id="391" r:id="rId5"/>
    <p:sldId id="419" r:id="rId6"/>
    <p:sldId id="420" r:id="rId7"/>
    <p:sldId id="421" r:id="rId8"/>
    <p:sldId id="422" r:id="rId9"/>
    <p:sldId id="423" r:id="rId10"/>
    <p:sldId id="424" r:id="rId11"/>
    <p:sldId id="425" r:id="rId12"/>
    <p:sldId id="426" r:id="rId13"/>
    <p:sldId id="427" r:id="rId14"/>
    <p:sldId id="428" r:id="rId15"/>
    <p:sldId id="417" r:id="rId16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00"/>
    <a:srgbClr val="FF0000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34" autoAdjust="0"/>
    <p:restoredTop sz="94686" autoAdjust="0"/>
  </p:normalViewPr>
  <p:slideViewPr>
    <p:cSldViewPr snapToObjects="1">
      <p:cViewPr>
        <p:scale>
          <a:sx n="75" d="100"/>
          <a:sy n="75" d="100"/>
        </p:scale>
        <p:origin x="-918" y="-7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0D4E8AC-359B-4018-A455-1A9F842C1E67}" type="datetime3">
              <a:rPr lang="en-AU"/>
              <a:pPr>
                <a:defRPr/>
              </a:pPr>
              <a:t>12 June, 2020</a:t>
            </a:fld>
            <a:endParaRPr lang="en-AU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F910D7E8-64AF-46CE-B5D9-B348DB255A93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77698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5B3E6DD-8F09-4349-88A7-EF9357A57AE1}" type="datetime3">
              <a:rPr lang="en-AU"/>
              <a:pPr>
                <a:defRPr/>
              </a:pPr>
              <a:t>12 June, 2020</a:t>
            </a:fld>
            <a:endParaRPr lang="en-AU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5 — Large and Fast: Exploiting Memory Hierarchy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CE40D72-F588-4028-AF8D-4B959F7DBD2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307055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AE024D-4E74-4191-ADB0-8491283A9390}" type="datetime1">
              <a:rPr lang="en-US"/>
              <a:pPr>
                <a:defRPr/>
              </a:pPr>
              <a:t>6/12/2020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9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157E11D1-DF17-46CC-B723-8591B28267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5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284B463-64FB-47E8-88F1-4372BBD9DC8A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6DE0962-E002-471C-B604-0B871163F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4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FD11416A-4DDC-48F4-AC1C-7575B3EBA16C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C30F1FD-D3C6-4E6F-A2C1-3444E9F96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AE18DDA4-0ECA-4C55-B5B5-26C2DA8271D8}" type="datetime1">
              <a:rPr lang="en-US"/>
              <a:pPr>
                <a:defRPr/>
              </a:pPr>
              <a:t>6/12/2020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E44CA1F-2D52-4204-9060-55C690ACA7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36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181100" y="6407150"/>
            <a:ext cx="6781800" cy="365125"/>
          </a:xfrm>
        </p:spPr>
        <p:txBody>
          <a:bodyPr/>
          <a:lstStyle>
            <a:lvl1pPr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solidFill>
                  <a:prstClr val="black"/>
                </a:solidFill>
                <a:latin typeface="Times New Roman" pitchFamily="18" charset="0"/>
                <a:cs typeface="B Titr" panose="00000700000000000000" pitchFamily="2" charset="-78"/>
              </a:defRPr>
            </a:lvl1pPr>
          </a:lstStyle>
          <a:p>
            <a:pPr>
              <a:defRPr/>
            </a:pPr>
            <a:r>
              <a:rPr lang="en-US"/>
              <a:t>Advanced Computer </a:t>
            </a:r>
            <a:r>
              <a:rPr lang="en-US" smtClean="0"/>
              <a:t>Architecture-Fall 2018, </a:t>
            </a:r>
            <a:r>
              <a:rPr lang="en-US"/>
              <a:t>AUT, Tehran, Iran </a:t>
            </a:r>
            <a:endParaRPr lang="en-US" sz="110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292100" y="6419850"/>
            <a:ext cx="542925" cy="365125"/>
          </a:xfrm>
        </p:spPr>
        <p:txBody>
          <a:bodyPr lIns="0" tIns="0" rIns="0" bIns="0"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 sz="1400" b="1" baseline="0">
                <a:solidFill>
                  <a:prstClr val="black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>
              <a:defRPr/>
            </a:pPr>
            <a:fld id="{D791268F-B68B-49E5-9348-7B878244EFCF}" type="slidenum">
              <a:rPr lang="en-US"/>
              <a:pPr>
                <a:defRPr/>
              </a:pPr>
              <a:t>‹#›</a:t>
            </a:fld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6451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2F24BBEE-EAC6-43BF-8898-4994A0F0A00B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D13BDCD2-86E0-4479-A3C8-E35D124F49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52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2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88AF1C9-F033-4E68-8290-72DAFE9948F7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4EA6E58E-F133-456C-BF31-100DB0165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61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702F267-FDFC-40BF-A0D4-81978B273B6E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A75B6FCA-93B8-4BBA-8AB3-753B1C25D7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7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11655278-606B-4BE3-A4B1-D04702C750A3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146F5C3-FE8D-4A89-9BFE-08B572CD35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26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7102CE6A-C670-43F0-B986-3C6444F69766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8C403CBF-53BD-48A0-A6E8-A65248C83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482A7E7C-F992-43A3-8511-323E1A8CFF75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8FF55776-28AA-4E7C-AC20-F0EF51289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19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5F496480-8208-4206-896C-2C8AEAB4AD37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BB701964-2B01-4688-9F3D-DC63FD60E3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21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324D7882-309E-4A9D-89F0-099FD92C8D34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30F0D7E-C4F2-4416-B84B-FA4C2BFB3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732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F0A8443F-603D-49CD-B15D-9467E4F1DDC0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</a:lstStyle>
          <a:p>
            <a:pPr>
              <a:defRPr/>
            </a:pPr>
            <a:fld id="{657B3DC8-9857-4B77-9310-CB3964995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4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E90A16A-1778-4E33-A2BB-097937F7E9D0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50F52E82-BEC4-443A-A6FD-A6570FD507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3693394-B4F2-41FA-AEC5-8B7DB404E0B6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167B7E9-CF91-43E1-81C5-96C0138F3F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8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38D9EE3B-D04D-462F-82D2-00DE6EB83B25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783CFD4-3C9A-4FCE-A40D-92359AEBB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5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0AD0E6C7-181A-412D-842E-11460BD8EE91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B1F3044-6FB9-4A39-8049-65A5BF9B11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1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A2BC73FC-C58D-4CBF-BB65-FBB5DDDCE9C8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A491502-A3D7-43E7-9987-C05A1609AF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2554D53B-B57C-478D-B1BB-8128CBD23A24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CD1C740D-339B-449E-9C67-8F58B19F2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0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ound Single Corner Rectangle 5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E1EB4883-3F77-4F75-A3F7-F6742D170FE1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defRPr>
                <a:latin typeface="Arial" charset="0"/>
              </a:defRPr>
            </a:lvl1pPr>
            <a:extLst/>
          </a:lstStyle>
          <a:p>
            <a:pPr>
              <a:defRPr/>
            </a:pPr>
            <a:fld id="{7430DA3C-41A4-44BA-89C7-4BCC6C7E84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8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70362803-1430-4158-9698-19E5A71EE822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rgbClr val="E3DED1">
                    <a:shade val="50000"/>
                  </a:srgbClr>
                </a:solidFill>
                <a:latin typeface="Verdana"/>
              </a:defRPr>
            </a:lvl1pPr>
            <a:extLst/>
          </a:lstStyle>
          <a:p>
            <a:pPr>
              <a:defRPr/>
            </a:pPr>
            <a:fld id="{DB4BB788-B537-4C8C-9EE2-F55E00B33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8D3E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</a:defRPr>
      </a:lvl9pPr>
      <a:extLst/>
    </p:titleStyle>
    <p:bodyStyle>
      <a:lvl1pPr marL="265113" indent="-265113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eaLnBrk="0" fontAlgn="base" hangingPunct="0">
        <a:spcBef>
          <a:spcPts val="250"/>
        </a:spcBef>
        <a:spcAft>
          <a:spcPct val="0"/>
        </a:spcAft>
        <a:buClr>
          <a:srgbClr val="ED3742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eaLnBrk="0" fontAlgn="base" hangingPunct="0">
        <a:spcBef>
          <a:spcPts val="225"/>
        </a:spcBef>
        <a:spcAft>
          <a:spcPct val="0"/>
        </a:spcAft>
        <a:buClr>
          <a:srgbClr val="ED3742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eaLnBrk="0" fontAlgn="base" hangingPunct="0"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0681D08C-24CE-40DE-81EC-203F9FFBBC7B}" type="datetime1">
              <a:rPr lang="en-US"/>
              <a:pPr>
                <a:defRPr/>
              </a:pPr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r>
              <a:rPr lang="en-US"/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7FD442A-8BD1-4075-AD50-35F1B88D2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4.png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4E1F2"/>
            </a:gs>
            <a:gs pos="64999">
              <a:srgbClr val="F0EBD5"/>
            </a:gs>
            <a:gs pos="100000">
              <a:srgbClr val="D1C39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 bwMode="auto">
          <a:xfrm>
            <a:off x="457200" y="2246313"/>
            <a:ext cx="8229600" cy="1254125"/>
          </a:xfrm>
        </p:spPr>
        <p:txBody>
          <a:bodyPr wrap="square" lIns="0" tIns="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</a:pPr>
            <a:r>
              <a:rPr lang="en-US" altLang="en-US" sz="28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Computer Architecture</a:t>
            </a: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/>
            </a:r>
            <a:b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</a:br>
            <a:r>
              <a:rPr lang="en-US" alt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itchFamily="2" charset="-78"/>
              </a:rPr>
              <a:t> </a:t>
            </a:r>
            <a:r>
              <a:rPr lang="en-US" alt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itchFamily="2" charset="-78"/>
              </a:rPr>
              <a:t>Spring 2020</a:t>
            </a:r>
            <a:endParaRPr lang="en-US" altLang="en-US" sz="1600" b="0" dirty="0" smtClean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3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altLang="en-US" sz="2400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Hamed Farbeh</a:t>
            </a:r>
          </a:p>
          <a:p>
            <a:pPr algn="ctr" eaLnBrk="1" hangingPunct="1">
              <a:spcAft>
                <a:spcPts val="600"/>
              </a:spcAft>
            </a:pPr>
            <a:r>
              <a:rPr lang="en-US" altLang="en-US" b="1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farbeh@aut.ac.ir</a:t>
            </a:r>
            <a:endParaRPr lang="fa-IR" altLang="en-US" b="1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Amirkabir University of Technology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1400" dirty="0">
                <a:solidFill>
                  <a:srgbClr val="000000"/>
                </a:solidFill>
                <a:latin typeface="Calibri" pitchFamily="34" charset="0"/>
                <a:cs typeface="B Titr" pitchFamily="2" charset="-78"/>
              </a:rPr>
              <a:t> 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altLang="en-US" sz="2400" b="1" dirty="0">
                <a:solidFill>
                  <a:srgbClr val="FF0000"/>
                </a:solidFill>
                <a:latin typeface="Calibri" pitchFamily="34" charset="0"/>
                <a:cs typeface="B Titr" pitchFamily="2" charset="-78"/>
              </a:rPr>
              <a:t>BASIC  COMPUTER  ORGANIZATION  AND  DESIGN</a:t>
            </a:r>
          </a:p>
          <a:p>
            <a:pPr algn="ctr" eaLnBrk="1" hangingPunct="1">
              <a:lnSpc>
                <a:spcPct val="150000"/>
              </a:lnSpc>
            </a:pPr>
            <a:endParaRPr lang="en-US" altLang="en-US" sz="2000" dirty="0">
              <a:solidFill>
                <a:srgbClr val="000000"/>
              </a:solidFill>
              <a:latin typeface="Calibri" pitchFamily="34" charset="0"/>
              <a:cs typeface="B Titr" pitchFamily="2" charset="-78"/>
            </a:endParaRPr>
          </a:p>
        </p:txBody>
      </p:sp>
      <p:pic>
        <p:nvPicPr>
          <p:cNvPr id="25604" name="Picture 6" descr="C:\Users\hamed\Dropbox\New\1397-2\CA\Slides\269673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9" t="7574" r="23878" b="32930"/>
          <a:stretch>
            <a:fillRect/>
          </a:stretch>
        </p:blipFill>
        <p:spPr bwMode="auto">
          <a:xfrm>
            <a:off x="3708400" y="692150"/>
            <a:ext cx="1566863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5"/>
    </mc:Choice>
    <mc:Fallback>
      <p:transition spd="slow" advTm="9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MEMORY  REFERENCE  INSTRUCTIONS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51836" y="875661"/>
            <a:ext cx="34925" cy="15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175744" y="4595813"/>
            <a:ext cx="8775700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AND to AC</a:t>
            </a:r>
          </a:p>
          <a:p>
            <a:pPr marL="0" marR="0" lvl="0" indent="0" defTabSz="76200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DR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M[AR]				Read operand</a:t>
            </a:r>
          </a:p>
          <a:p>
            <a:pPr marL="0" marR="0" lvl="0" indent="0" defTabSz="76200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	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0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5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:	AC  AC  DR, SC  0		AND with AC</a:t>
            </a:r>
          </a:p>
          <a:p>
            <a:pPr marL="0" marR="0" lvl="0" indent="0" defTabSz="76200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ADD to AC</a:t>
            </a:r>
          </a:p>
          <a:p>
            <a:pPr marL="0" marR="0" lvl="0" indent="0" defTabSz="76200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DR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M[AR]				Read operand</a:t>
            </a:r>
          </a:p>
          <a:p>
            <a:pPr marL="0" marR="0" lvl="0" indent="0" defTabSz="76200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	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1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5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:	AC  AC + DR, E  </a:t>
            </a:r>
            <a:r>
              <a:rPr kumimoji="1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C</a:t>
            </a:r>
            <a:r>
              <a:rPr kumimoji="1" lang="en-US" altLang="ko-KR" sz="18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out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, SC  0	Add to AC and store carry in E</a:t>
            </a:r>
          </a:p>
          <a:p>
            <a:pPr marL="0" marR="0" lvl="0" indent="0" defTabSz="762000" eaLnBrk="1" fontAlgn="auto" latinLnBrk="0" hangingPunct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sym typeface="Symbol" pitchFamily="18" charset="2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352425" y="3422650"/>
            <a:ext cx="86614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- The effective address of the instruction is in AR and was placed there during 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timing signal T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when I = 0, or during timing signal T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when I = 1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- Memory cycle is assumed to be short enough to complete in a CPU cycle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- The execution of MR instruction starts with T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7" name="Rectangle 45"/>
          <p:cNvSpPr>
            <a:spLocks noChangeArrowheads="1"/>
          </p:cNvSpPr>
          <p:nvPr/>
        </p:nvSpPr>
        <p:spPr bwMode="auto">
          <a:xfrm>
            <a:off x="537523" y="1067748"/>
            <a:ext cx="6778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Symbol</a:t>
            </a:r>
          </a:p>
        </p:txBody>
      </p:sp>
      <p:sp>
        <p:nvSpPr>
          <p:cNvPr id="18" name="Rectangle 46"/>
          <p:cNvSpPr>
            <a:spLocks noChangeArrowheads="1"/>
          </p:cNvSpPr>
          <p:nvPr/>
        </p:nvSpPr>
        <p:spPr bwMode="auto">
          <a:xfrm>
            <a:off x="1315398" y="978848"/>
            <a:ext cx="8477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Operation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Decoder</a:t>
            </a:r>
          </a:p>
        </p:txBody>
      </p:sp>
      <p:sp>
        <p:nvSpPr>
          <p:cNvPr id="19" name="Rectangle 47"/>
          <p:cNvSpPr>
            <a:spLocks noChangeArrowheads="1"/>
          </p:cNvSpPr>
          <p:nvPr/>
        </p:nvSpPr>
        <p:spPr bwMode="auto">
          <a:xfrm>
            <a:off x="2369498" y="1067748"/>
            <a:ext cx="16859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Symbolic Description</a:t>
            </a:r>
          </a:p>
        </p:txBody>
      </p:sp>
      <p:sp>
        <p:nvSpPr>
          <p:cNvPr id="20" name="Line 48"/>
          <p:cNvSpPr>
            <a:spLocks noChangeShapeType="1"/>
          </p:cNvSpPr>
          <p:nvPr/>
        </p:nvSpPr>
        <p:spPr bwMode="auto">
          <a:xfrm>
            <a:off x="1239198" y="966148"/>
            <a:ext cx="0" cy="21955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1" name="Rectangle 50"/>
          <p:cNvSpPr>
            <a:spLocks noChangeArrowheads="1"/>
          </p:cNvSpPr>
          <p:nvPr/>
        </p:nvSpPr>
        <p:spPr bwMode="auto">
          <a:xfrm>
            <a:off x="442273" y="966148"/>
            <a:ext cx="7700963" cy="21875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2" name="Text Box 89"/>
          <p:cNvSpPr txBox="1">
            <a:spLocks noChangeArrowheads="1"/>
          </p:cNvSpPr>
          <p:nvPr/>
        </p:nvSpPr>
        <p:spPr bwMode="auto">
          <a:xfrm>
            <a:off x="483548" y="1336036"/>
            <a:ext cx="7683500" cy="182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AND	  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   AC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 AC  M[AR]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ADD	  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   AC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 AC + M[AR], E  </a:t>
            </a:r>
            <a:r>
              <a:rPr kumimoji="1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C</a:t>
            </a:r>
            <a:r>
              <a:rPr kumimoji="1" lang="en-US" altLang="ko-KR" sz="1800" b="1" i="0" u="none" strike="noStrike" kern="0" cap="none" spc="0" normalizeH="0" baseline="-2500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out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sym typeface="Symbol" pitchFamily="18" charset="2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LDA	  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   AC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 M[AR]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STA	  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   M[AR]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 AC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BUN  	  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   PC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 AR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BSA	  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   M[AR]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 PC, PC  AR + 1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ISZ	  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6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   M[AR]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 M[AR] + 1, if M[AR] + 1 = 0 then PC  PC+1</a:t>
            </a:r>
          </a:p>
        </p:txBody>
      </p:sp>
      <p:sp>
        <p:nvSpPr>
          <p:cNvPr id="23" name="Line 90"/>
          <p:cNvSpPr>
            <a:spLocks noChangeShapeType="1"/>
          </p:cNvSpPr>
          <p:nvPr/>
        </p:nvSpPr>
        <p:spPr bwMode="auto">
          <a:xfrm>
            <a:off x="2153598" y="985198"/>
            <a:ext cx="0" cy="21955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4" name="Line 91"/>
          <p:cNvSpPr>
            <a:spLocks noChangeShapeType="1"/>
          </p:cNvSpPr>
          <p:nvPr/>
        </p:nvSpPr>
        <p:spPr bwMode="auto">
          <a:xfrm>
            <a:off x="442273" y="1366198"/>
            <a:ext cx="77247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769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174"/>
    </mc:Choice>
    <mc:Fallback>
      <p:transition spd="slow" advTm="601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MEMORY  REFERENCE  INSTRUCTIONS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5" name="Rectangle 73"/>
          <p:cNvSpPr>
            <a:spLocks noChangeArrowheads="1"/>
          </p:cNvSpPr>
          <p:nvPr/>
        </p:nvSpPr>
        <p:spPr bwMode="auto">
          <a:xfrm>
            <a:off x="5059363" y="3340100"/>
            <a:ext cx="2657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        Memory, PC after execution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353175" y="4770438"/>
            <a:ext cx="2952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21</a:t>
            </a:r>
          </a:p>
        </p:txBody>
      </p:sp>
      <p:sp>
        <p:nvSpPr>
          <p:cNvPr id="8" name="Rectangle 32"/>
          <p:cNvSpPr>
            <a:spLocks noChangeArrowheads="1"/>
          </p:cNvSpPr>
          <p:nvPr/>
        </p:nvSpPr>
        <p:spPr bwMode="auto">
          <a:xfrm>
            <a:off x="3152775" y="3629025"/>
            <a:ext cx="1504950" cy="262096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9" name="Rectangle 33"/>
          <p:cNvSpPr>
            <a:spLocks noChangeArrowheads="1"/>
          </p:cNvSpPr>
          <p:nvPr/>
        </p:nvSpPr>
        <p:spPr bwMode="auto">
          <a:xfrm>
            <a:off x="3132138" y="3616325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10" name="Rectangle 34"/>
          <p:cNvSpPr>
            <a:spLocks noChangeArrowheads="1"/>
          </p:cNvSpPr>
          <p:nvPr/>
        </p:nvSpPr>
        <p:spPr bwMode="auto">
          <a:xfrm>
            <a:off x="3424238" y="3616325"/>
            <a:ext cx="5016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BSA</a:t>
            </a:r>
          </a:p>
        </p:txBody>
      </p:sp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4205288" y="3616325"/>
            <a:ext cx="4333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135</a:t>
            </a:r>
          </a:p>
        </p:txBody>
      </p:sp>
      <p:sp>
        <p:nvSpPr>
          <p:cNvPr id="12" name="Rectangle 36"/>
          <p:cNvSpPr>
            <a:spLocks noChangeArrowheads="1"/>
          </p:cNvSpPr>
          <p:nvPr/>
        </p:nvSpPr>
        <p:spPr bwMode="auto">
          <a:xfrm>
            <a:off x="3132138" y="3865563"/>
            <a:ext cx="134143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Next instruction</a:t>
            </a:r>
          </a:p>
        </p:txBody>
      </p:sp>
      <p:sp>
        <p:nvSpPr>
          <p:cNvPr id="13" name="Rectangle 37"/>
          <p:cNvSpPr>
            <a:spLocks noChangeArrowheads="1"/>
          </p:cNvSpPr>
          <p:nvPr/>
        </p:nvSpPr>
        <p:spPr bwMode="auto">
          <a:xfrm>
            <a:off x="3424238" y="5014913"/>
            <a:ext cx="9874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Subroutine</a:t>
            </a:r>
          </a:p>
        </p:txBody>
      </p:sp>
      <p:sp>
        <p:nvSpPr>
          <p:cNvPr id="14" name="Line 38"/>
          <p:cNvSpPr>
            <a:spLocks noChangeShapeType="1"/>
          </p:cNvSpPr>
          <p:nvPr/>
        </p:nvSpPr>
        <p:spPr bwMode="auto">
          <a:xfrm>
            <a:off x="3152775" y="3876675"/>
            <a:ext cx="150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5" name="Line 39"/>
          <p:cNvSpPr>
            <a:spLocks noChangeShapeType="1"/>
          </p:cNvSpPr>
          <p:nvPr/>
        </p:nvSpPr>
        <p:spPr bwMode="auto">
          <a:xfrm>
            <a:off x="3152775" y="4124325"/>
            <a:ext cx="150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6" name="Rectangle 40"/>
          <p:cNvSpPr>
            <a:spLocks noChangeArrowheads="1"/>
          </p:cNvSpPr>
          <p:nvPr/>
        </p:nvSpPr>
        <p:spPr bwMode="auto">
          <a:xfrm>
            <a:off x="2774950" y="3616325"/>
            <a:ext cx="349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20</a:t>
            </a:r>
          </a:p>
        </p:txBody>
      </p:sp>
      <p:sp>
        <p:nvSpPr>
          <p:cNvPr id="17" name="Rectangle 41"/>
          <p:cNvSpPr>
            <a:spLocks noChangeArrowheads="1"/>
          </p:cNvSpPr>
          <p:nvPr/>
        </p:nvSpPr>
        <p:spPr bwMode="auto">
          <a:xfrm>
            <a:off x="2406650" y="3849688"/>
            <a:ext cx="7350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PC = 21</a:t>
            </a:r>
          </a:p>
        </p:txBody>
      </p:sp>
      <p:sp>
        <p:nvSpPr>
          <p:cNvPr id="18" name="Line 42"/>
          <p:cNvSpPr>
            <a:spLocks noChangeShapeType="1"/>
          </p:cNvSpPr>
          <p:nvPr/>
        </p:nvSpPr>
        <p:spPr bwMode="auto">
          <a:xfrm>
            <a:off x="3152775" y="4778375"/>
            <a:ext cx="150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9" name="Line 43"/>
          <p:cNvSpPr>
            <a:spLocks noChangeShapeType="1"/>
          </p:cNvSpPr>
          <p:nvPr/>
        </p:nvSpPr>
        <p:spPr bwMode="auto">
          <a:xfrm>
            <a:off x="3152775" y="5026025"/>
            <a:ext cx="150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0" name="Rectangle 44"/>
          <p:cNvSpPr>
            <a:spLocks noChangeArrowheads="1"/>
          </p:cNvSpPr>
          <p:nvPr/>
        </p:nvSpPr>
        <p:spPr bwMode="auto">
          <a:xfrm>
            <a:off x="2316163" y="4751388"/>
            <a:ext cx="8270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AR = 135</a:t>
            </a:r>
          </a:p>
        </p:txBody>
      </p:sp>
      <p:sp>
        <p:nvSpPr>
          <p:cNvPr id="21" name="Rectangle 45"/>
          <p:cNvSpPr>
            <a:spLocks noChangeArrowheads="1"/>
          </p:cNvSpPr>
          <p:nvPr/>
        </p:nvSpPr>
        <p:spPr bwMode="auto">
          <a:xfrm>
            <a:off x="2698750" y="5014913"/>
            <a:ext cx="4333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136</a:t>
            </a:r>
          </a:p>
        </p:txBody>
      </p:sp>
      <p:sp>
        <p:nvSpPr>
          <p:cNvPr id="22" name="Rectangle 46"/>
          <p:cNvSpPr>
            <a:spLocks noChangeArrowheads="1"/>
          </p:cNvSpPr>
          <p:nvPr/>
        </p:nvSpPr>
        <p:spPr bwMode="auto">
          <a:xfrm>
            <a:off x="3132138" y="6005513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</a:p>
        </p:txBody>
      </p:sp>
      <p:sp>
        <p:nvSpPr>
          <p:cNvPr id="23" name="Rectangle 47"/>
          <p:cNvSpPr>
            <a:spLocks noChangeArrowheads="1"/>
          </p:cNvSpPr>
          <p:nvPr/>
        </p:nvSpPr>
        <p:spPr bwMode="auto">
          <a:xfrm>
            <a:off x="3424238" y="6005513"/>
            <a:ext cx="5095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BUN</a:t>
            </a:r>
          </a:p>
        </p:txBody>
      </p:sp>
      <p:sp>
        <p:nvSpPr>
          <p:cNvPr id="24" name="Rectangle 48"/>
          <p:cNvSpPr>
            <a:spLocks noChangeArrowheads="1"/>
          </p:cNvSpPr>
          <p:nvPr/>
        </p:nvSpPr>
        <p:spPr bwMode="auto">
          <a:xfrm>
            <a:off x="4186238" y="6005513"/>
            <a:ext cx="4333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135</a:t>
            </a:r>
          </a:p>
        </p:txBody>
      </p:sp>
      <p:sp>
        <p:nvSpPr>
          <p:cNvPr id="25" name="Line 49"/>
          <p:cNvSpPr>
            <a:spLocks noChangeShapeType="1"/>
          </p:cNvSpPr>
          <p:nvPr/>
        </p:nvSpPr>
        <p:spPr bwMode="auto">
          <a:xfrm>
            <a:off x="3152775" y="6016625"/>
            <a:ext cx="150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6" name="Arc 50"/>
          <p:cNvSpPr>
            <a:spLocks/>
          </p:cNvSpPr>
          <p:nvPr/>
        </p:nvSpPr>
        <p:spPr bwMode="auto">
          <a:xfrm>
            <a:off x="3832225" y="5705475"/>
            <a:ext cx="96838" cy="138113"/>
          </a:xfrm>
          <a:custGeom>
            <a:avLst/>
            <a:gdLst>
              <a:gd name="T0" fmla="*/ 0 w 17255"/>
              <a:gd name="T1" fmla="*/ 808412251 h 21600"/>
              <a:gd name="T2" fmla="*/ 2147483647 w 17255"/>
              <a:gd name="T3" fmla="*/ 762965836 h 21600"/>
              <a:gd name="T4" fmla="*/ 1533646624 w 17255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7" name="Line 51"/>
          <p:cNvSpPr>
            <a:spLocks noChangeShapeType="1"/>
          </p:cNvSpPr>
          <p:nvPr/>
        </p:nvSpPr>
        <p:spPr bwMode="auto">
          <a:xfrm>
            <a:off x="3879850" y="5272088"/>
            <a:ext cx="0" cy="452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8" name="Rectangle 52"/>
          <p:cNvSpPr>
            <a:spLocks noChangeArrowheads="1"/>
          </p:cNvSpPr>
          <p:nvPr/>
        </p:nvSpPr>
        <p:spPr bwMode="auto">
          <a:xfrm>
            <a:off x="2481263" y="3311525"/>
            <a:ext cx="25050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      Memory, PC, AR at time T4</a:t>
            </a:r>
          </a:p>
        </p:txBody>
      </p:sp>
      <p:sp>
        <p:nvSpPr>
          <p:cNvPr id="29" name="Rectangle 53"/>
          <p:cNvSpPr>
            <a:spLocks noChangeArrowheads="1"/>
          </p:cNvSpPr>
          <p:nvPr/>
        </p:nvSpPr>
        <p:spPr bwMode="auto">
          <a:xfrm>
            <a:off x="5816600" y="3643313"/>
            <a:ext cx="1504950" cy="262096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0" name="Rectangle 54"/>
          <p:cNvSpPr>
            <a:spLocks noChangeArrowheads="1"/>
          </p:cNvSpPr>
          <p:nvPr/>
        </p:nvSpPr>
        <p:spPr bwMode="auto">
          <a:xfrm>
            <a:off x="5808663" y="3616325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31" name="Rectangle 55"/>
          <p:cNvSpPr>
            <a:spLocks noChangeArrowheads="1"/>
          </p:cNvSpPr>
          <p:nvPr/>
        </p:nvSpPr>
        <p:spPr bwMode="auto">
          <a:xfrm>
            <a:off x="6102350" y="3616325"/>
            <a:ext cx="5016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BSA</a:t>
            </a:r>
          </a:p>
        </p:txBody>
      </p:sp>
      <p:sp>
        <p:nvSpPr>
          <p:cNvPr id="32" name="Rectangle 56"/>
          <p:cNvSpPr>
            <a:spLocks noChangeArrowheads="1"/>
          </p:cNvSpPr>
          <p:nvPr/>
        </p:nvSpPr>
        <p:spPr bwMode="auto">
          <a:xfrm>
            <a:off x="6854825" y="3616325"/>
            <a:ext cx="4333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135</a:t>
            </a:r>
          </a:p>
        </p:txBody>
      </p:sp>
      <p:sp>
        <p:nvSpPr>
          <p:cNvPr id="33" name="Rectangle 57"/>
          <p:cNvSpPr>
            <a:spLocks noChangeArrowheads="1"/>
          </p:cNvSpPr>
          <p:nvPr/>
        </p:nvSpPr>
        <p:spPr bwMode="auto">
          <a:xfrm>
            <a:off x="5808663" y="3865563"/>
            <a:ext cx="134143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Next instruction</a:t>
            </a:r>
          </a:p>
        </p:txBody>
      </p:sp>
      <p:sp>
        <p:nvSpPr>
          <p:cNvPr id="34" name="Rectangle 58"/>
          <p:cNvSpPr>
            <a:spLocks noChangeArrowheads="1"/>
          </p:cNvSpPr>
          <p:nvPr/>
        </p:nvSpPr>
        <p:spPr bwMode="auto">
          <a:xfrm>
            <a:off x="6102350" y="5014913"/>
            <a:ext cx="9874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Subroutine</a:t>
            </a:r>
          </a:p>
        </p:txBody>
      </p:sp>
      <p:sp>
        <p:nvSpPr>
          <p:cNvPr id="35" name="Line 59"/>
          <p:cNvSpPr>
            <a:spLocks noChangeShapeType="1"/>
          </p:cNvSpPr>
          <p:nvPr/>
        </p:nvSpPr>
        <p:spPr bwMode="auto">
          <a:xfrm>
            <a:off x="5829300" y="3876675"/>
            <a:ext cx="150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36" name="Line 60"/>
          <p:cNvSpPr>
            <a:spLocks noChangeShapeType="1"/>
          </p:cNvSpPr>
          <p:nvPr/>
        </p:nvSpPr>
        <p:spPr bwMode="auto">
          <a:xfrm>
            <a:off x="5829300" y="4124325"/>
            <a:ext cx="150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37" name="Rectangle 61"/>
          <p:cNvSpPr>
            <a:spLocks noChangeArrowheads="1"/>
          </p:cNvSpPr>
          <p:nvPr/>
        </p:nvSpPr>
        <p:spPr bwMode="auto">
          <a:xfrm>
            <a:off x="5453063" y="3616325"/>
            <a:ext cx="349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20</a:t>
            </a:r>
          </a:p>
        </p:txBody>
      </p:sp>
      <p:sp>
        <p:nvSpPr>
          <p:cNvPr id="38" name="Rectangle 62"/>
          <p:cNvSpPr>
            <a:spLocks noChangeArrowheads="1"/>
          </p:cNvSpPr>
          <p:nvPr/>
        </p:nvSpPr>
        <p:spPr bwMode="auto">
          <a:xfrm>
            <a:off x="5440363" y="3865563"/>
            <a:ext cx="349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21</a:t>
            </a:r>
          </a:p>
        </p:txBody>
      </p:sp>
      <p:sp>
        <p:nvSpPr>
          <p:cNvPr id="39" name="Line 63"/>
          <p:cNvSpPr>
            <a:spLocks noChangeShapeType="1"/>
          </p:cNvSpPr>
          <p:nvPr/>
        </p:nvSpPr>
        <p:spPr bwMode="auto">
          <a:xfrm>
            <a:off x="5829300" y="4778375"/>
            <a:ext cx="150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40" name="Line 64"/>
          <p:cNvSpPr>
            <a:spLocks noChangeShapeType="1"/>
          </p:cNvSpPr>
          <p:nvPr/>
        </p:nvSpPr>
        <p:spPr bwMode="auto">
          <a:xfrm>
            <a:off x="5829300" y="5026025"/>
            <a:ext cx="150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41" name="Rectangle 65"/>
          <p:cNvSpPr>
            <a:spLocks noChangeArrowheads="1"/>
          </p:cNvSpPr>
          <p:nvPr/>
        </p:nvSpPr>
        <p:spPr bwMode="auto">
          <a:xfrm>
            <a:off x="5375275" y="4767263"/>
            <a:ext cx="4333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135</a:t>
            </a:r>
          </a:p>
        </p:txBody>
      </p:sp>
      <p:sp>
        <p:nvSpPr>
          <p:cNvPr id="42" name="Rectangle 66"/>
          <p:cNvSpPr>
            <a:spLocks noChangeArrowheads="1"/>
          </p:cNvSpPr>
          <p:nvPr/>
        </p:nvSpPr>
        <p:spPr bwMode="auto">
          <a:xfrm>
            <a:off x="4992688" y="5030788"/>
            <a:ext cx="8191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PC = 136</a:t>
            </a:r>
          </a:p>
        </p:txBody>
      </p:sp>
      <p:sp>
        <p:nvSpPr>
          <p:cNvPr id="43" name="Rectangle 67"/>
          <p:cNvSpPr>
            <a:spLocks noChangeArrowheads="1"/>
          </p:cNvSpPr>
          <p:nvPr/>
        </p:nvSpPr>
        <p:spPr bwMode="auto">
          <a:xfrm>
            <a:off x="5808663" y="6005513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</a:p>
        </p:txBody>
      </p:sp>
      <p:sp>
        <p:nvSpPr>
          <p:cNvPr id="44" name="Rectangle 68"/>
          <p:cNvSpPr>
            <a:spLocks noChangeArrowheads="1"/>
          </p:cNvSpPr>
          <p:nvPr/>
        </p:nvSpPr>
        <p:spPr bwMode="auto">
          <a:xfrm>
            <a:off x="6102350" y="6005513"/>
            <a:ext cx="5095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BUN</a:t>
            </a:r>
          </a:p>
        </p:txBody>
      </p:sp>
      <p:sp>
        <p:nvSpPr>
          <p:cNvPr id="45" name="Rectangle 69"/>
          <p:cNvSpPr>
            <a:spLocks noChangeArrowheads="1"/>
          </p:cNvSpPr>
          <p:nvPr/>
        </p:nvSpPr>
        <p:spPr bwMode="auto">
          <a:xfrm>
            <a:off x="6911975" y="6005513"/>
            <a:ext cx="4333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135</a:t>
            </a:r>
          </a:p>
        </p:txBody>
      </p:sp>
      <p:sp>
        <p:nvSpPr>
          <p:cNvPr id="46" name="Line 70"/>
          <p:cNvSpPr>
            <a:spLocks noChangeShapeType="1"/>
          </p:cNvSpPr>
          <p:nvPr/>
        </p:nvSpPr>
        <p:spPr bwMode="auto">
          <a:xfrm>
            <a:off x="5829300" y="6016625"/>
            <a:ext cx="15049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47" name="Arc 71"/>
          <p:cNvSpPr>
            <a:spLocks/>
          </p:cNvSpPr>
          <p:nvPr/>
        </p:nvSpPr>
        <p:spPr bwMode="auto">
          <a:xfrm>
            <a:off x="6508750" y="5705475"/>
            <a:ext cx="96838" cy="138113"/>
          </a:xfrm>
          <a:custGeom>
            <a:avLst/>
            <a:gdLst>
              <a:gd name="T0" fmla="*/ 0 w 17255"/>
              <a:gd name="T1" fmla="*/ 808412251 h 21600"/>
              <a:gd name="T2" fmla="*/ 2147483647 w 17255"/>
              <a:gd name="T3" fmla="*/ 762965836 h 21600"/>
              <a:gd name="T4" fmla="*/ 1533646624 w 17255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48" name="Line 72"/>
          <p:cNvSpPr>
            <a:spLocks noChangeShapeType="1"/>
          </p:cNvSpPr>
          <p:nvPr/>
        </p:nvSpPr>
        <p:spPr bwMode="auto">
          <a:xfrm>
            <a:off x="6556375" y="5272088"/>
            <a:ext cx="0" cy="4524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1" name="Rectangle 76"/>
          <p:cNvSpPr>
            <a:spLocks noChangeArrowheads="1"/>
          </p:cNvSpPr>
          <p:nvPr/>
        </p:nvSpPr>
        <p:spPr bwMode="auto">
          <a:xfrm>
            <a:off x="638175" y="872794"/>
            <a:ext cx="4508500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LDA: Load to AC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sym typeface="Symbol" pitchFamily="18" charset="2"/>
            </a:endParaRP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DR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M[AR]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	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AC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DR, SC  0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STA: Store AC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	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M[AR]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AC, SC  0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BUN: Branch Unconditionally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	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PC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AR, SC  0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BSA: Branch and Save Return Address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		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M[AR]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PC, PC  AR + 1</a:t>
            </a:r>
          </a:p>
        </p:txBody>
      </p:sp>
      <p:sp>
        <p:nvSpPr>
          <p:cNvPr id="49" name="Rectangle 74"/>
          <p:cNvSpPr>
            <a:spLocks noChangeArrowheads="1"/>
          </p:cNvSpPr>
          <p:nvPr/>
        </p:nvSpPr>
        <p:spPr bwMode="auto">
          <a:xfrm>
            <a:off x="3527425" y="6269038"/>
            <a:ext cx="763588" cy="254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Memory</a:t>
            </a:r>
          </a:p>
        </p:txBody>
      </p:sp>
      <p:sp>
        <p:nvSpPr>
          <p:cNvPr id="50" name="Rectangle 75"/>
          <p:cNvSpPr>
            <a:spLocks noChangeArrowheads="1"/>
          </p:cNvSpPr>
          <p:nvPr/>
        </p:nvSpPr>
        <p:spPr bwMode="auto">
          <a:xfrm>
            <a:off x="6165850" y="6297613"/>
            <a:ext cx="763588" cy="254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Memory</a:t>
            </a:r>
          </a:p>
        </p:txBody>
      </p:sp>
      <p:cxnSp>
        <p:nvCxnSpPr>
          <p:cNvPr id="3" name="Straight Arrow Connector 2"/>
          <p:cNvCxnSpPr>
            <a:endCxn id="16" idx="1"/>
          </p:cNvCxnSpPr>
          <p:nvPr/>
        </p:nvCxnSpPr>
        <p:spPr>
          <a:xfrm>
            <a:off x="1547664" y="3743325"/>
            <a:ext cx="122728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/>
          <p:nvPr/>
        </p:nvCxnSpPr>
        <p:spPr>
          <a:xfrm rot="5400000">
            <a:off x="3701257" y="3921919"/>
            <a:ext cx="1135063" cy="777875"/>
          </a:xfrm>
          <a:prstGeom prst="curved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205288" y="4878388"/>
            <a:ext cx="1735931" cy="1587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7345363" y="5030788"/>
            <a:ext cx="1187077" cy="11017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5627688" y="5877272"/>
            <a:ext cx="528488" cy="3917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urved Connector 60"/>
          <p:cNvCxnSpPr/>
          <p:nvPr/>
        </p:nvCxnSpPr>
        <p:spPr>
          <a:xfrm rot="16200000" flipV="1">
            <a:off x="6464574" y="5284515"/>
            <a:ext cx="1271041" cy="490538"/>
          </a:xfrm>
          <a:prstGeom prst="curved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29" idx="3"/>
            <a:endCxn id="33" idx="3"/>
          </p:cNvCxnSpPr>
          <p:nvPr/>
        </p:nvCxnSpPr>
        <p:spPr>
          <a:xfrm flipH="1" flipV="1">
            <a:off x="7150100" y="3992563"/>
            <a:ext cx="171450" cy="961231"/>
          </a:xfrm>
          <a:prstGeom prst="curvedConnector3">
            <a:avLst>
              <a:gd name="adj1" fmla="val -133333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1047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474"/>
    </mc:Choice>
    <mc:Fallback>
      <p:transition spd="slow" advTm="697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7" grpId="0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0" grpId="0"/>
      <p:bldP spid="31" grpId="0"/>
      <p:bldP spid="32" grpId="0"/>
      <p:bldP spid="33" grpId="0"/>
      <p:bldP spid="34" grpId="0"/>
      <p:bldP spid="35" grpId="0" animBg="1"/>
      <p:bldP spid="36" grpId="0" animBg="1"/>
      <p:bldP spid="37" grpId="0"/>
      <p:bldP spid="38" grpId="0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MEMORY  REFERENCE  INSTRUCTIONS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038225" y="1631950"/>
            <a:ext cx="7394575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BSA: 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D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M[AR] 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PC,  AR  AR + 1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	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PC 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AR, SC  0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sym typeface="Symbol" pitchFamily="18" charset="2"/>
            </a:endParaRP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ISZ: Increment and Skip-if-Zero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	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6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DR 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M[AR]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D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6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DR 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DR + 1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D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6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6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M[AR] 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DR,  if (DR = 0) then (PC  PC + 1),  SC  0</a:t>
            </a:r>
          </a:p>
          <a:p>
            <a:pPr marL="0" marR="0" lvl="0" indent="0" defTabSz="762000" eaLnBrk="1" fontAlgn="auto" latinLnBrk="0" hangingPunct="1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  <a:sym typeface="Symbol" pitchFamily="18" charset="2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512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649"/>
    </mc:Choice>
    <mc:Fallback>
      <p:transition spd="slow" advTm="39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96288" cy="838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FLOWCHART </a:t>
            </a:r>
            <a:r>
              <a:rPr lang="en-US" altLang="en-US" sz="3200" dirty="0" smtClean="0">
                <a:latin typeface="Calibri" pitchFamily="34" charset="0"/>
                <a:cs typeface="B Titr" pitchFamily="2" charset="-78"/>
              </a:rPr>
              <a:t>for MEMORY </a:t>
            </a:r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REFERENCE INSTRUCTIONS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489200" y="914400"/>
            <a:ext cx="268287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Memory-reference instruction</a:t>
            </a:r>
          </a:p>
        </p:txBody>
      </p:sp>
      <p:sp>
        <p:nvSpPr>
          <p:cNvPr id="8" name="Arc 5"/>
          <p:cNvSpPr>
            <a:spLocks/>
          </p:cNvSpPr>
          <p:nvPr/>
        </p:nvSpPr>
        <p:spPr bwMode="auto">
          <a:xfrm>
            <a:off x="3784600" y="1476375"/>
            <a:ext cx="100013" cy="112713"/>
          </a:xfrm>
          <a:custGeom>
            <a:avLst/>
            <a:gdLst>
              <a:gd name="T0" fmla="*/ 0 w 17255"/>
              <a:gd name="T1" fmla="*/ 194906038 h 21600"/>
              <a:gd name="T2" fmla="*/ 2147483647 w 17255"/>
              <a:gd name="T3" fmla="*/ 183945299 h 21600"/>
              <a:gd name="T4" fmla="*/ 1922157689 w 17255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3833813" y="1147763"/>
            <a:ext cx="0" cy="3397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1857375" y="1600200"/>
            <a:ext cx="46799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285875" y="2049463"/>
            <a:ext cx="10842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DR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M[AR]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605088" y="2039938"/>
            <a:ext cx="108426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DR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M[AR]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948113" y="2049463"/>
            <a:ext cx="108426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DR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M[AR]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238750" y="1989138"/>
            <a:ext cx="108426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M[AR]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AC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5395913" y="2151063"/>
            <a:ext cx="712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0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273175" y="2003425"/>
            <a:ext cx="1141413" cy="31591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2595563" y="2003425"/>
            <a:ext cx="1141412" cy="31591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919538" y="2003425"/>
            <a:ext cx="1139825" cy="31591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5241925" y="2003425"/>
            <a:ext cx="1154113" cy="3746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0" name="Arc 17"/>
          <p:cNvSpPr>
            <a:spLocks/>
          </p:cNvSpPr>
          <p:nvPr/>
        </p:nvSpPr>
        <p:spPr bwMode="auto">
          <a:xfrm>
            <a:off x="1803400" y="1874838"/>
            <a:ext cx="96838" cy="111125"/>
          </a:xfrm>
          <a:custGeom>
            <a:avLst/>
            <a:gdLst>
              <a:gd name="T0" fmla="*/ 0 w 17255"/>
              <a:gd name="T1" fmla="*/ 176479043 h 21600"/>
              <a:gd name="T2" fmla="*/ 2147483647 w 17255"/>
              <a:gd name="T3" fmla="*/ 166560725 h 21600"/>
              <a:gd name="T4" fmla="*/ 1533614808 w 17255"/>
              <a:gd name="T5" fmla="*/ 20604396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1851025" y="1587500"/>
            <a:ext cx="0" cy="3206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2" name="Arc 19"/>
          <p:cNvSpPr>
            <a:spLocks/>
          </p:cNvSpPr>
          <p:nvPr/>
        </p:nvSpPr>
        <p:spPr bwMode="auto">
          <a:xfrm>
            <a:off x="3124200" y="1874838"/>
            <a:ext cx="100013" cy="111125"/>
          </a:xfrm>
          <a:custGeom>
            <a:avLst/>
            <a:gdLst>
              <a:gd name="T0" fmla="*/ 0 w 17255"/>
              <a:gd name="T1" fmla="*/ 176479043 h 21600"/>
              <a:gd name="T2" fmla="*/ 2147483647 w 17255"/>
              <a:gd name="T3" fmla="*/ 166560725 h 21600"/>
              <a:gd name="T4" fmla="*/ 1922157689 w 17255"/>
              <a:gd name="T5" fmla="*/ 20604396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V="1">
            <a:off x="3173413" y="1600200"/>
            <a:ext cx="0" cy="3079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4" name="Arc 21"/>
          <p:cNvSpPr>
            <a:spLocks/>
          </p:cNvSpPr>
          <p:nvPr/>
        </p:nvSpPr>
        <p:spPr bwMode="auto">
          <a:xfrm>
            <a:off x="4446588" y="1874838"/>
            <a:ext cx="100012" cy="111125"/>
          </a:xfrm>
          <a:custGeom>
            <a:avLst/>
            <a:gdLst>
              <a:gd name="T0" fmla="*/ 0 w 17255"/>
              <a:gd name="T1" fmla="*/ 176479043 h 21600"/>
              <a:gd name="T2" fmla="*/ 2147483647 w 17255"/>
              <a:gd name="T3" fmla="*/ 166560725 h 21600"/>
              <a:gd name="T4" fmla="*/ 1922119320 w 17255"/>
              <a:gd name="T5" fmla="*/ 20604396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5" name="Arc 23"/>
          <p:cNvSpPr>
            <a:spLocks/>
          </p:cNvSpPr>
          <p:nvPr/>
        </p:nvSpPr>
        <p:spPr bwMode="auto">
          <a:xfrm>
            <a:off x="5768975" y="1874838"/>
            <a:ext cx="100013" cy="111125"/>
          </a:xfrm>
          <a:custGeom>
            <a:avLst/>
            <a:gdLst>
              <a:gd name="T0" fmla="*/ 0 w 17255"/>
              <a:gd name="T1" fmla="*/ 176479043 h 21600"/>
              <a:gd name="T2" fmla="*/ 2147483647 w 17255"/>
              <a:gd name="T3" fmla="*/ 166560725 h 21600"/>
              <a:gd name="T4" fmla="*/ 1922157689 w 17255"/>
              <a:gd name="T5" fmla="*/ 20604396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V="1">
            <a:off x="5818188" y="1603375"/>
            <a:ext cx="0" cy="304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1608138" y="1403350"/>
            <a:ext cx="5095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AND</a:t>
            </a: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2789238" y="1403350"/>
            <a:ext cx="5095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ADD</a:t>
            </a: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4330700" y="1403350"/>
            <a:ext cx="4937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LDA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5576888" y="1403350"/>
            <a:ext cx="4857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STA</a:t>
            </a: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1219200" y="2717800"/>
            <a:ext cx="124618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AC    DR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1428750" y="2889250"/>
            <a:ext cx="7127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0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273175" y="2741613"/>
            <a:ext cx="1141413" cy="3746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2555875" y="2735263"/>
            <a:ext cx="124936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AC + DR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2555875" y="2901950"/>
            <a:ext cx="8667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E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Cout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555875" y="3065463"/>
            <a:ext cx="7127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0</a:t>
            </a: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595563" y="2741613"/>
            <a:ext cx="1141412" cy="56991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4098925" y="2727325"/>
            <a:ext cx="85566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DR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151313" y="2889250"/>
            <a:ext cx="712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0</a:t>
            </a: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3919538" y="2741613"/>
            <a:ext cx="1139825" cy="37465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2062163" y="1754188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2165350" y="1824038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2360613" y="1812925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3384550" y="1754188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3487738" y="1812925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3683000" y="1812925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4708525" y="1754188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4811713" y="1812925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5003800" y="1812925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6029325" y="1754188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6148388" y="1812925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</a:p>
        </p:txBody>
      </p:sp>
      <p:sp>
        <p:nvSpPr>
          <p:cNvPr id="52" name="Rectangle 50"/>
          <p:cNvSpPr>
            <a:spLocks noChangeArrowheads="1"/>
          </p:cNvSpPr>
          <p:nvPr/>
        </p:nvSpPr>
        <p:spPr bwMode="auto">
          <a:xfrm>
            <a:off x="6329363" y="1812925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</a:p>
        </p:txBody>
      </p:sp>
      <p:sp>
        <p:nvSpPr>
          <p:cNvPr id="53" name="Rectangle 51"/>
          <p:cNvSpPr>
            <a:spLocks noChangeArrowheads="1"/>
          </p:cNvSpPr>
          <p:nvPr/>
        </p:nvSpPr>
        <p:spPr bwMode="auto">
          <a:xfrm>
            <a:off x="2062163" y="2492375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2166938" y="2551113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2360613" y="2551113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3384550" y="2492375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3489325" y="2551113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</a:p>
        </p:txBody>
      </p:sp>
      <p:sp>
        <p:nvSpPr>
          <p:cNvPr id="58" name="Rectangle 56"/>
          <p:cNvSpPr>
            <a:spLocks noChangeArrowheads="1"/>
          </p:cNvSpPr>
          <p:nvPr/>
        </p:nvSpPr>
        <p:spPr bwMode="auto">
          <a:xfrm>
            <a:off x="3683000" y="2551113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</a:p>
        </p:txBody>
      </p:sp>
      <p:sp>
        <p:nvSpPr>
          <p:cNvPr id="59" name="Rectangle 57"/>
          <p:cNvSpPr>
            <a:spLocks noChangeArrowheads="1"/>
          </p:cNvSpPr>
          <p:nvPr/>
        </p:nvSpPr>
        <p:spPr bwMode="auto">
          <a:xfrm>
            <a:off x="4706938" y="2492375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60" name="Rectangle 58"/>
          <p:cNvSpPr>
            <a:spLocks noChangeArrowheads="1"/>
          </p:cNvSpPr>
          <p:nvPr/>
        </p:nvSpPr>
        <p:spPr bwMode="auto">
          <a:xfrm>
            <a:off x="4811713" y="2551113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</a:p>
        </p:txBody>
      </p:sp>
      <p:sp>
        <p:nvSpPr>
          <p:cNvPr id="61" name="Rectangle 59"/>
          <p:cNvSpPr>
            <a:spLocks noChangeArrowheads="1"/>
          </p:cNvSpPr>
          <p:nvPr/>
        </p:nvSpPr>
        <p:spPr bwMode="auto">
          <a:xfrm>
            <a:off x="5005388" y="2551113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</a:p>
        </p:txBody>
      </p:sp>
      <p:sp>
        <p:nvSpPr>
          <p:cNvPr id="62" name="Arc 60"/>
          <p:cNvSpPr>
            <a:spLocks/>
          </p:cNvSpPr>
          <p:nvPr/>
        </p:nvSpPr>
        <p:spPr bwMode="auto">
          <a:xfrm>
            <a:off x="1803400" y="2613025"/>
            <a:ext cx="96838" cy="111125"/>
          </a:xfrm>
          <a:custGeom>
            <a:avLst/>
            <a:gdLst>
              <a:gd name="T0" fmla="*/ 0 w 17255"/>
              <a:gd name="T1" fmla="*/ 176479043 h 21600"/>
              <a:gd name="T2" fmla="*/ 2147483647 w 17255"/>
              <a:gd name="T3" fmla="*/ 166560725 h 21600"/>
              <a:gd name="T4" fmla="*/ 1533614808 w 17255"/>
              <a:gd name="T5" fmla="*/ 20604396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3" name="Line 61"/>
          <p:cNvSpPr>
            <a:spLocks noChangeShapeType="1"/>
          </p:cNvSpPr>
          <p:nvPr/>
        </p:nvSpPr>
        <p:spPr bwMode="auto">
          <a:xfrm flipV="1">
            <a:off x="1851025" y="2319338"/>
            <a:ext cx="0" cy="327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4" name="Arc 62"/>
          <p:cNvSpPr>
            <a:spLocks/>
          </p:cNvSpPr>
          <p:nvPr/>
        </p:nvSpPr>
        <p:spPr bwMode="auto">
          <a:xfrm>
            <a:off x="3124200" y="2613025"/>
            <a:ext cx="100013" cy="111125"/>
          </a:xfrm>
          <a:custGeom>
            <a:avLst/>
            <a:gdLst>
              <a:gd name="T0" fmla="*/ 0 w 17255"/>
              <a:gd name="T1" fmla="*/ 176479043 h 21600"/>
              <a:gd name="T2" fmla="*/ 2147483647 w 17255"/>
              <a:gd name="T3" fmla="*/ 166560725 h 21600"/>
              <a:gd name="T4" fmla="*/ 1922157689 w 17255"/>
              <a:gd name="T5" fmla="*/ 20604396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5" name="Line 63"/>
          <p:cNvSpPr>
            <a:spLocks noChangeShapeType="1"/>
          </p:cNvSpPr>
          <p:nvPr/>
        </p:nvSpPr>
        <p:spPr bwMode="auto">
          <a:xfrm flipV="1">
            <a:off x="3173413" y="2319338"/>
            <a:ext cx="0" cy="327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6" name="Arc 64"/>
          <p:cNvSpPr>
            <a:spLocks/>
          </p:cNvSpPr>
          <p:nvPr/>
        </p:nvSpPr>
        <p:spPr bwMode="auto">
          <a:xfrm>
            <a:off x="4446588" y="2613025"/>
            <a:ext cx="100012" cy="111125"/>
          </a:xfrm>
          <a:custGeom>
            <a:avLst/>
            <a:gdLst>
              <a:gd name="T0" fmla="*/ 0 w 17255"/>
              <a:gd name="T1" fmla="*/ 176479043 h 21600"/>
              <a:gd name="T2" fmla="*/ 2147483647 w 17255"/>
              <a:gd name="T3" fmla="*/ 166560725 h 21600"/>
              <a:gd name="T4" fmla="*/ 1922119320 w 17255"/>
              <a:gd name="T5" fmla="*/ 20604396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7" name="Line 66"/>
          <p:cNvSpPr>
            <a:spLocks noChangeShapeType="1"/>
          </p:cNvSpPr>
          <p:nvPr/>
        </p:nvSpPr>
        <p:spPr bwMode="auto">
          <a:xfrm>
            <a:off x="6556375" y="1603375"/>
            <a:ext cx="0" cy="20558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>
            <a:off x="1857375" y="3659188"/>
            <a:ext cx="4719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417638" y="4092575"/>
            <a:ext cx="8477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PC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AR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1408113" y="4283075"/>
            <a:ext cx="712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0</a:t>
            </a: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2576513" y="4102100"/>
            <a:ext cx="10763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M[AR]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PC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72" name="Rectangle 71"/>
          <p:cNvSpPr>
            <a:spLocks noChangeArrowheads="1"/>
          </p:cNvSpPr>
          <p:nvPr/>
        </p:nvSpPr>
        <p:spPr bwMode="auto">
          <a:xfrm>
            <a:off x="2566988" y="4283075"/>
            <a:ext cx="11144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AR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AR + 1</a:t>
            </a:r>
          </a:p>
        </p:txBody>
      </p:sp>
      <p:sp>
        <p:nvSpPr>
          <p:cNvPr id="73" name="Rectangle 72"/>
          <p:cNvSpPr>
            <a:spLocks noChangeArrowheads="1"/>
          </p:cNvSpPr>
          <p:nvPr/>
        </p:nvSpPr>
        <p:spPr bwMode="auto">
          <a:xfrm>
            <a:off x="3900488" y="4102100"/>
            <a:ext cx="108426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DR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M[AR]</a:t>
            </a:r>
          </a:p>
        </p:txBody>
      </p:sp>
      <p:sp>
        <p:nvSpPr>
          <p:cNvPr id="74" name="Rectangle 73"/>
          <p:cNvSpPr>
            <a:spLocks noChangeArrowheads="1"/>
          </p:cNvSpPr>
          <p:nvPr/>
        </p:nvSpPr>
        <p:spPr bwMode="auto">
          <a:xfrm>
            <a:off x="1273175" y="4064000"/>
            <a:ext cx="1141413" cy="4460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2595563" y="4064000"/>
            <a:ext cx="1141412" cy="4460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3919538" y="4064000"/>
            <a:ext cx="1139825" cy="3175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77" name="Arc 76"/>
          <p:cNvSpPr>
            <a:spLocks/>
          </p:cNvSpPr>
          <p:nvPr/>
        </p:nvSpPr>
        <p:spPr bwMode="auto">
          <a:xfrm>
            <a:off x="1803400" y="3937000"/>
            <a:ext cx="96838" cy="111125"/>
          </a:xfrm>
          <a:custGeom>
            <a:avLst/>
            <a:gdLst>
              <a:gd name="T0" fmla="*/ 0 w 17255"/>
              <a:gd name="T1" fmla="*/ 176479043 h 21600"/>
              <a:gd name="T2" fmla="*/ 2147483647 w 17255"/>
              <a:gd name="T3" fmla="*/ 166560725 h 21600"/>
              <a:gd name="T4" fmla="*/ 1533614808 w 17255"/>
              <a:gd name="T5" fmla="*/ 20604396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78" name="Line 77"/>
          <p:cNvSpPr>
            <a:spLocks noChangeShapeType="1"/>
          </p:cNvSpPr>
          <p:nvPr/>
        </p:nvSpPr>
        <p:spPr bwMode="auto">
          <a:xfrm flipV="1">
            <a:off x="1851025" y="3659188"/>
            <a:ext cx="0" cy="3111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79" name="Arc 78"/>
          <p:cNvSpPr>
            <a:spLocks/>
          </p:cNvSpPr>
          <p:nvPr/>
        </p:nvSpPr>
        <p:spPr bwMode="auto">
          <a:xfrm>
            <a:off x="3124200" y="3937000"/>
            <a:ext cx="100013" cy="111125"/>
          </a:xfrm>
          <a:custGeom>
            <a:avLst/>
            <a:gdLst>
              <a:gd name="T0" fmla="*/ 0 w 17255"/>
              <a:gd name="T1" fmla="*/ 176479043 h 21600"/>
              <a:gd name="T2" fmla="*/ 2147483647 w 17255"/>
              <a:gd name="T3" fmla="*/ 166560725 h 21600"/>
              <a:gd name="T4" fmla="*/ 1922157689 w 17255"/>
              <a:gd name="T5" fmla="*/ 20604396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80" name="Line 79"/>
          <p:cNvSpPr>
            <a:spLocks noChangeShapeType="1"/>
          </p:cNvSpPr>
          <p:nvPr/>
        </p:nvSpPr>
        <p:spPr bwMode="auto">
          <a:xfrm flipV="1">
            <a:off x="3173413" y="3659188"/>
            <a:ext cx="0" cy="3111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81" name="Arc 80"/>
          <p:cNvSpPr>
            <a:spLocks/>
          </p:cNvSpPr>
          <p:nvPr/>
        </p:nvSpPr>
        <p:spPr bwMode="auto">
          <a:xfrm>
            <a:off x="4446588" y="3937000"/>
            <a:ext cx="100012" cy="111125"/>
          </a:xfrm>
          <a:custGeom>
            <a:avLst/>
            <a:gdLst>
              <a:gd name="T0" fmla="*/ 0 w 17255"/>
              <a:gd name="T1" fmla="*/ 176479043 h 21600"/>
              <a:gd name="T2" fmla="*/ 2147483647 w 17255"/>
              <a:gd name="T3" fmla="*/ 166560725 h 21600"/>
              <a:gd name="T4" fmla="*/ 1922119320 w 17255"/>
              <a:gd name="T5" fmla="*/ 20604396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82" name="Rectangle 82"/>
          <p:cNvSpPr>
            <a:spLocks noChangeArrowheads="1"/>
          </p:cNvSpPr>
          <p:nvPr/>
        </p:nvSpPr>
        <p:spPr bwMode="auto">
          <a:xfrm>
            <a:off x="1608138" y="3462338"/>
            <a:ext cx="5095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BUN</a:t>
            </a:r>
          </a:p>
        </p:txBody>
      </p:sp>
      <p:sp>
        <p:nvSpPr>
          <p:cNvPr id="83" name="Rectangle 83"/>
          <p:cNvSpPr>
            <a:spLocks noChangeArrowheads="1"/>
          </p:cNvSpPr>
          <p:nvPr/>
        </p:nvSpPr>
        <p:spPr bwMode="auto">
          <a:xfrm>
            <a:off x="2789238" y="3462338"/>
            <a:ext cx="5016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BSA</a:t>
            </a:r>
          </a:p>
        </p:txBody>
      </p:sp>
      <p:sp>
        <p:nvSpPr>
          <p:cNvPr id="84" name="Rectangle 84"/>
          <p:cNvSpPr>
            <a:spLocks noChangeArrowheads="1"/>
          </p:cNvSpPr>
          <p:nvPr/>
        </p:nvSpPr>
        <p:spPr bwMode="auto">
          <a:xfrm>
            <a:off x="4332288" y="3462338"/>
            <a:ext cx="4191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ISZ</a:t>
            </a:r>
          </a:p>
        </p:txBody>
      </p:sp>
      <p:sp>
        <p:nvSpPr>
          <p:cNvPr id="85" name="Rectangle 85"/>
          <p:cNvSpPr>
            <a:spLocks noChangeArrowheads="1"/>
          </p:cNvSpPr>
          <p:nvPr/>
        </p:nvSpPr>
        <p:spPr bwMode="auto">
          <a:xfrm>
            <a:off x="2062163" y="3814763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86" name="Rectangle 86"/>
          <p:cNvSpPr>
            <a:spLocks noChangeArrowheads="1"/>
          </p:cNvSpPr>
          <p:nvPr/>
        </p:nvSpPr>
        <p:spPr bwMode="auto">
          <a:xfrm>
            <a:off x="2166938" y="3873500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</a:p>
        </p:txBody>
      </p:sp>
      <p:sp>
        <p:nvSpPr>
          <p:cNvPr id="87" name="Rectangle 87"/>
          <p:cNvSpPr>
            <a:spLocks noChangeArrowheads="1"/>
          </p:cNvSpPr>
          <p:nvPr/>
        </p:nvSpPr>
        <p:spPr bwMode="auto">
          <a:xfrm>
            <a:off x="2360613" y="3873500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</a:p>
        </p:txBody>
      </p:sp>
      <p:sp>
        <p:nvSpPr>
          <p:cNvPr id="88" name="Rectangle 88"/>
          <p:cNvSpPr>
            <a:spLocks noChangeArrowheads="1"/>
          </p:cNvSpPr>
          <p:nvPr/>
        </p:nvSpPr>
        <p:spPr bwMode="auto">
          <a:xfrm>
            <a:off x="3384550" y="3814763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89" name="Rectangle 89"/>
          <p:cNvSpPr>
            <a:spLocks noChangeArrowheads="1"/>
          </p:cNvSpPr>
          <p:nvPr/>
        </p:nvSpPr>
        <p:spPr bwMode="auto">
          <a:xfrm>
            <a:off x="3489325" y="3873500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</a:p>
        </p:txBody>
      </p:sp>
      <p:sp>
        <p:nvSpPr>
          <p:cNvPr id="90" name="Rectangle 90"/>
          <p:cNvSpPr>
            <a:spLocks noChangeArrowheads="1"/>
          </p:cNvSpPr>
          <p:nvPr/>
        </p:nvSpPr>
        <p:spPr bwMode="auto">
          <a:xfrm>
            <a:off x="3683000" y="3873500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</a:p>
        </p:txBody>
      </p:sp>
      <p:sp>
        <p:nvSpPr>
          <p:cNvPr id="91" name="Rectangle 91"/>
          <p:cNvSpPr>
            <a:spLocks noChangeArrowheads="1"/>
          </p:cNvSpPr>
          <p:nvPr/>
        </p:nvSpPr>
        <p:spPr bwMode="auto">
          <a:xfrm>
            <a:off x="4706938" y="3814763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92" name="Rectangle 92"/>
          <p:cNvSpPr>
            <a:spLocks noChangeArrowheads="1"/>
          </p:cNvSpPr>
          <p:nvPr/>
        </p:nvSpPr>
        <p:spPr bwMode="auto">
          <a:xfrm>
            <a:off x="4811713" y="3873500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6</a:t>
            </a:r>
          </a:p>
        </p:txBody>
      </p:sp>
      <p:sp>
        <p:nvSpPr>
          <p:cNvPr id="93" name="Rectangle 93"/>
          <p:cNvSpPr>
            <a:spLocks noChangeArrowheads="1"/>
          </p:cNvSpPr>
          <p:nvPr/>
        </p:nvSpPr>
        <p:spPr bwMode="auto">
          <a:xfrm>
            <a:off x="5005388" y="3873500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</a:p>
        </p:txBody>
      </p:sp>
      <p:sp>
        <p:nvSpPr>
          <p:cNvPr id="94" name="Arc 94"/>
          <p:cNvSpPr>
            <a:spLocks/>
          </p:cNvSpPr>
          <p:nvPr/>
        </p:nvSpPr>
        <p:spPr bwMode="auto">
          <a:xfrm>
            <a:off x="3124200" y="4803775"/>
            <a:ext cx="100013" cy="112713"/>
          </a:xfrm>
          <a:custGeom>
            <a:avLst/>
            <a:gdLst>
              <a:gd name="T0" fmla="*/ 0 w 17255"/>
              <a:gd name="T1" fmla="*/ 194906038 h 21600"/>
              <a:gd name="T2" fmla="*/ 2147483647 w 17255"/>
              <a:gd name="T3" fmla="*/ 183945299 h 21600"/>
              <a:gd name="T4" fmla="*/ 1922157689 w 17255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5" name="Line 95"/>
          <p:cNvSpPr>
            <a:spLocks noChangeShapeType="1"/>
          </p:cNvSpPr>
          <p:nvPr/>
        </p:nvSpPr>
        <p:spPr bwMode="auto">
          <a:xfrm flipV="1">
            <a:off x="3173413" y="4510088"/>
            <a:ext cx="0" cy="327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6" name="Rectangle 96"/>
          <p:cNvSpPr>
            <a:spLocks noChangeArrowheads="1"/>
          </p:cNvSpPr>
          <p:nvPr/>
        </p:nvSpPr>
        <p:spPr bwMode="auto">
          <a:xfrm>
            <a:off x="3910013" y="4949825"/>
            <a:ext cx="11144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DR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DR + 1</a:t>
            </a:r>
          </a:p>
        </p:txBody>
      </p:sp>
      <p:sp>
        <p:nvSpPr>
          <p:cNvPr id="97" name="Rectangle 97"/>
          <p:cNvSpPr>
            <a:spLocks noChangeArrowheads="1"/>
          </p:cNvSpPr>
          <p:nvPr/>
        </p:nvSpPr>
        <p:spPr bwMode="auto">
          <a:xfrm>
            <a:off x="2595563" y="4930775"/>
            <a:ext cx="1141412" cy="4460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98" name="Rectangle 98"/>
          <p:cNvSpPr>
            <a:spLocks noChangeArrowheads="1"/>
          </p:cNvSpPr>
          <p:nvPr/>
        </p:nvSpPr>
        <p:spPr bwMode="auto">
          <a:xfrm>
            <a:off x="3919538" y="4930775"/>
            <a:ext cx="1139825" cy="3048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99" name="Rectangle 99"/>
          <p:cNvSpPr>
            <a:spLocks noChangeArrowheads="1"/>
          </p:cNvSpPr>
          <p:nvPr/>
        </p:nvSpPr>
        <p:spPr bwMode="auto">
          <a:xfrm>
            <a:off x="3384550" y="4683125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100" name="Rectangle 100"/>
          <p:cNvSpPr>
            <a:spLocks noChangeArrowheads="1"/>
          </p:cNvSpPr>
          <p:nvPr/>
        </p:nvSpPr>
        <p:spPr bwMode="auto">
          <a:xfrm>
            <a:off x="3489325" y="4738688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</a:p>
        </p:txBody>
      </p:sp>
      <p:sp>
        <p:nvSpPr>
          <p:cNvPr id="101" name="Rectangle 101"/>
          <p:cNvSpPr>
            <a:spLocks noChangeArrowheads="1"/>
          </p:cNvSpPr>
          <p:nvPr/>
        </p:nvSpPr>
        <p:spPr bwMode="auto">
          <a:xfrm>
            <a:off x="3683000" y="4738688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</a:p>
        </p:txBody>
      </p:sp>
      <p:sp>
        <p:nvSpPr>
          <p:cNvPr id="102" name="Rectangle 102"/>
          <p:cNvSpPr>
            <a:spLocks noChangeArrowheads="1"/>
          </p:cNvSpPr>
          <p:nvPr/>
        </p:nvSpPr>
        <p:spPr bwMode="auto">
          <a:xfrm>
            <a:off x="4706938" y="4683125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103" name="Rectangle 103"/>
          <p:cNvSpPr>
            <a:spLocks noChangeArrowheads="1"/>
          </p:cNvSpPr>
          <p:nvPr/>
        </p:nvSpPr>
        <p:spPr bwMode="auto">
          <a:xfrm>
            <a:off x="4811713" y="4738688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6</a:t>
            </a:r>
          </a:p>
        </p:txBody>
      </p:sp>
      <p:sp>
        <p:nvSpPr>
          <p:cNvPr id="104" name="Rectangle 104"/>
          <p:cNvSpPr>
            <a:spLocks noChangeArrowheads="1"/>
          </p:cNvSpPr>
          <p:nvPr/>
        </p:nvSpPr>
        <p:spPr bwMode="auto">
          <a:xfrm>
            <a:off x="5005388" y="4738688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</a:p>
        </p:txBody>
      </p:sp>
      <p:sp>
        <p:nvSpPr>
          <p:cNvPr id="105" name="Arc 105"/>
          <p:cNvSpPr>
            <a:spLocks/>
          </p:cNvSpPr>
          <p:nvPr/>
        </p:nvSpPr>
        <p:spPr bwMode="auto">
          <a:xfrm>
            <a:off x="4437510" y="5445224"/>
            <a:ext cx="100012" cy="112712"/>
          </a:xfrm>
          <a:custGeom>
            <a:avLst/>
            <a:gdLst>
              <a:gd name="T0" fmla="*/ 0 w 17255"/>
              <a:gd name="T1" fmla="*/ 194896863 h 21600"/>
              <a:gd name="T2" fmla="*/ 2147483647 w 17255"/>
              <a:gd name="T3" fmla="*/ 183936560 h 21600"/>
              <a:gd name="T4" fmla="*/ 1922119320 w 17255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6" name="Rectangle 107"/>
          <p:cNvSpPr>
            <a:spLocks noChangeArrowheads="1"/>
          </p:cNvSpPr>
          <p:nvPr/>
        </p:nvSpPr>
        <p:spPr bwMode="auto">
          <a:xfrm>
            <a:off x="2711450" y="4987925"/>
            <a:ext cx="8477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PC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AR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07" name="Rectangle 108"/>
          <p:cNvSpPr>
            <a:spLocks noChangeArrowheads="1"/>
          </p:cNvSpPr>
          <p:nvPr/>
        </p:nvSpPr>
        <p:spPr bwMode="auto">
          <a:xfrm>
            <a:off x="2711450" y="5151438"/>
            <a:ext cx="7127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0</a:t>
            </a:r>
          </a:p>
        </p:txBody>
      </p:sp>
      <p:sp>
        <p:nvSpPr>
          <p:cNvPr id="108" name="Arc 109"/>
          <p:cNvSpPr>
            <a:spLocks/>
          </p:cNvSpPr>
          <p:nvPr/>
        </p:nvSpPr>
        <p:spPr bwMode="auto">
          <a:xfrm>
            <a:off x="4446588" y="4803775"/>
            <a:ext cx="100012" cy="112713"/>
          </a:xfrm>
          <a:custGeom>
            <a:avLst/>
            <a:gdLst>
              <a:gd name="T0" fmla="*/ 0 w 17255"/>
              <a:gd name="T1" fmla="*/ 194906038 h 21600"/>
              <a:gd name="T2" fmla="*/ 2147483647 w 17255"/>
              <a:gd name="T3" fmla="*/ 183945299 h 21600"/>
              <a:gd name="T4" fmla="*/ 1922119320 w 17255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9" name="Rectangle 111"/>
          <p:cNvSpPr>
            <a:spLocks noChangeArrowheads="1"/>
          </p:cNvSpPr>
          <p:nvPr/>
        </p:nvSpPr>
        <p:spPr bwMode="auto">
          <a:xfrm>
            <a:off x="3802063" y="5547270"/>
            <a:ext cx="1084262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M[AR]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DR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10" name="Rectangle 112"/>
          <p:cNvSpPr>
            <a:spLocks noChangeArrowheads="1"/>
          </p:cNvSpPr>
          <p:nvPr/>
        </p:nvSpPr>
        <p:spPr bwMode="auto">
          <a:xfrm>
            <a:off x="3802063" y="5709195"/>
            <a:ext cx="896937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If (DR = 0)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11" name="Rectangle 113"/>
          <p:cNvSpPr>
            <a:spLocks noChangeArrowheads="1"/>
          </p:cNvSpPr>
          <p:nvPr/>
        </p:nvSpPr>
        <p:spPr bwMode="auto">
          <a:xfrm>
            <a:off x="3802063" y="5872708"/>
            <a:ext cx="15652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then (PC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PC + 1)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12" name="Rectangle 114"/>
          <p:cNvSpPr>
            <a:spLocks noChangeArrowheads="1"/>
          </p:cNvSpPr>
          <p:nvPr/>
        </p:nvSpPr>
        <p:spPr bwMode="auto">
          <a:xfrm>
            <a:off x="3802063" y="6039395"/>
            <a:ext cx="712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0</a:t>
            </a:r>
          </a:p>
        </p:txBody>
      </p:sp>
      <p:sp>
        <p:nvSpPr>
          <p:cNvPr id="113" name="Rectangle 115"/>
          <p:cNvSpPr>
            <a:spLocks noChangeArrowheads="1"/>
          </p:cNvSpPr>
          <p:nvPr/>
        </p:nvSpPr>
        <p:spPr bwMode="auto">
          <a:xfrm>
            <a:off x="3840163" y="5550445"/>
            <a:ext cx="1517650" cy="7127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14" name="Rectangle 116"/>
          <p:cNvSpPr>
            <a:spLocks noChangeArrowheads="1"/>
          </p:cNvSpPr>
          <p:nvPr/>
        </p:nvSpPr>
        <p:spPr bwMode="auto">
          <a:xfrm>
            <a:off x="4849813" y="5301208"/>
            <a:ext cx="469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  T</a:t>
            </a:r>
          </a:p>
        </p:txBody>
      </p:sp>
      <p:sp>
        <p:nvSpPr>
          <p:cNvPr id="115" name="Rectangle 117"/>
          <p:cNvSpPr>
            <a:spLocks noChangeArrowheads="1"/>
          </p:cNvSpPr>
          <p:nvPr/>
        </p:nvSpPr>
        <p:spPr bwMode="auto">
          <a:xfrm>
            <a:off x="4954588" y="5359945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6</a:t>
            </a:r>
          </a:p>
        </p:txBody>
      </p:sp>
      <p:sp>
        <p:nvSpPr>
          <p:cNvPr id="116" name="Rectangle 118"/>
          <p:cNvSpPr>
            <a:spLocks noChangeArrowheads="1"/>
          </p:cNvSpPr>
          <p:nvPr/>
        </p:nvSpPr>
        <p:spPr bwMode="auto">
          <a:xfrm>
            <a:off x="5148263" y="5359945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6</a:t>
            </a:r>
          </a:p>
        </p:txBody>
      </p:sp>
      <p:sp>
        <p:nvSpPr>
          <p:cNvPr id="117" name="Rectangle 119"/>
          <p:cNvSpPr>
            <a:spLocks noChangeArrowheads="1"/>
          </p:cNvSpPr>
          <p:nvPr/>
        </p:nvSpPr>
        <p:spPr bwMode="auto">
          <a:xfrm>
            <a:off x="1901825" y="2698750"/>
            <a:ext cx="28892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400" smtClean="0">
                <a:solidFill>
                  <a:srgbClr val="000000"/>
                </a:solidFill>
                <a:latin typeface="Symbol" pitchFamily="18" charset="2"/>
              </a:rPr>
              <a:t></a:t>
            </a:r>
          </a:p>
        </p:txBody>
      </p:sp>
      <p:sp>
        <p:nvSpPr>
          <p:cNvPr id="118" name="Line 121"/>
          <p:cNvSpPr>
            <a:spLocks noChangeShapeType="1"/>
          </p:cNvSpPr>
          <p:nvPr/>
        </p:nvSpPr>
        <p:spPr bwMode="auto">
          <a:xfrm flipV="1">
            <a:off x="4500563" y="1590675"/>
            <a:ext cx="0" cy="304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9" name="Line 122"/>
          <p:cNvSpPr>
            <a:spLocks noChangeShapeType="1"/>
          </p:cNvSpPr>
          <p:nvPr/>
        </p:nvSpPr>
        <p:spPr bwMode="auto">
          <a:xfrm flipV="1">
            <a:off x="4497388" y="2319338"/>
            <a:ext cx="0" cy="3270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0" name="Line 123"/>
          <p:cNvSpPr>
            <a:spLocks noChangeShapeType="1"/>
          </p:cNvSpPr>
          <p:nvPr/>
        </p:nvSpPr>
        <p:spPr bwMode="auto">
          <a:xfrm flipV="1">
            <a:off x="4487863" y="3659188"/>
            <a:ext cx="0" cy="3111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1" name="Line 124"/>
          <p:cNvSpPr>
            <a:spLocks noChangeShapeType="1"/>
          </p:cNvSpPr>
          <p:nvPr/>
        </p:nvSpPr>
        <p:spPr bwMode="auto">
          <a:xfrm flipV="1">
            <a:off x="4487863" y="4383088"/>
            <a:ext cx="0" cy="444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2" name="Line 125"/>
          <p:cNvSpPr>
            <a:spLocks noChangeShapeType="1"/>
          </p:cNvSpPr>
          <p:nvPr/>
        </p:nvSpPr>
        <p:spPr bwMode="auto">
          <a:xfrm flipV="1">
            <a:off x="4487863" y="5253037"/>
            <a:ext cx="0" cy="2762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2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211"/>
    </mc:Choice>
    <mc:Fallback>
      <p:transition spd="slow" advTm="296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194756" y="2852936"/>
            <a:ext cx="4449688" cy="8382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4400" dirty="0">
                <a:solidFill>
                  <a:srgbClr val="C00000"/>
                </a:solidFill>
                <a:latin typeface="Calibri" pitchFamily="34" charset="0"/>
                <a:cs typeface="B Titr" pitchFamily="2" charset="-78"/>
              </a:rPr>
              <a:t>to be continued</a:t>
            </a:r>
            <a:endParaRPr lang="en-US" altLang="en-US" sz="4400" dirty="0" smtClean="0">
              <a:solidFill>
                <a:srgbClr val="C00000"/>
              </a:solidFill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D6466D2B-26E1-464C-A4BC-172643583852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8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7"/>
    </mc:Choice>
    <mc:Fallback>
      <p:transition spd="slow" advTm="6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 smtClean="0">
                <a:latin typeface="Calibri" pitchFamily="34" charset="0"/>
                <a:cs typeface="B Titr" pitchFamily="2" charset="-78"/>
              </a:rPr>
              <a:t>Outlines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38723C1C-1A45-479C-A2C6-37C8B881A002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26628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77350" y="1047749"/>
            <a:ext cx="5208587" cy="526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• Instruction Codes</a:t>
            </a:r>
          </a:p>
          <a:p>
            <a:pPr>
              <a:lnSpc>
                <a:spcPct val="85000"/>
              </a:lnSpc>
            </a:pPr>
            <a:endParaRPr lang="en-US" altLang="ko-KR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85000"/>
              </a:lnSpc>
            </a:pP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• Computer Registers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</a:rPr>
              <a:t>• Computer Instructions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Timing and Control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Instruction Cycle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Memory Reference Instructions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Input-Output and Interrupt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Complete Computer Description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Design of Basic Computer</a:t>
            </a:r>
          </a:p>
          <a:p>
            <a:pPr>
              <a:lnSpc>
                <a:spcPct val="85000"/>
              </a:lnSpc>
            </a:pPr>
            <a:endParaRPr lang="en-US" altLang="ko-KR" sz="2000" dirty="0"/>
          </a:p>
          <a:p>
            <a:pPr>
              <a:lnSpc>
                <a:spcPct val="85000"/>
              </a:lnSpc>
            </a:pPr>
            <a:r>
              <a:rPr lang="en-US" altLang="ko-KR" sz="2000" dirty="0"/>
              <a:t>• Design of Accumulator Logic</a:t>
            </a:r>
          </a:p>
          <a:p>
            <a:pPr latinLnBrk="1">
              <a:lnSpc>
                <a:spcPct val="80000"/>
              </a:lnSpc>
            </a:pPr>
            <a:endParaRPr lang="en-US" altLang="ko-KR" sz="2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270"/>
    </mc:Choice>
    <mc:Fallback>
      <p:transition spd="slow" advTm="174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CONTROL UNIT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37" name="Rectangle 4"/>
          <p:cNvSpPr txBox="1">
            <a:spLocks noChangeArrowheads="1"/>
          </p:cNvSpPr>
          <p:nvPr/>
        </p:nvSpPr>
        <p:spPr bwMode="auto">
          <a:xfrm>
            <a:off x="395536" y="1123950"/>
            <a:ext cx="7762875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Control unit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(CU) of a processor translates from machine instructions to the control signals for the </a:t>
            </a:r>
            <a:r>
              <a:rPr kumimoji="1" lang="en-US" altLang="ko-KR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microoperations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that implement them</a:t>
            </a: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Control units are implemented in one of two ways</a:t>
            </a: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8011"/>
                </a:solidFill>
                <a:effectLst/>
                <a:uLnTx/>
                <a:uFillTx/>
                <a:latin typeface="Arial"/>
                <a:cs typeface="+mn-cs"/>
              </a:rPr>
              <a:t>Hardwired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Control</a:t>
            </a:r>
          </a:p>
          <a:p>
            <a:pPr marL="685800" marR="0" lvl="1" indent="-2286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CU is made up of sequential and combinational circuits to generate the control signals</a:t>
            </a: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008011"/>
                </a:solidFill>
                <a:effectLst/>
                <a:uLnTx/>
                <a:uFillTx/>
                <a:latin typeface="Arial"/>
                <a:cs typeface="+mn-cs"/>
              </a:rPr>
              <a:t>Microprogrammed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Control</a:t>
            </a:r>
          </a:p>
          <a:p>
            <a:pPr marL="685800" marR="0" lvl="1" indent="-2286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 control memory on the processor contains </a:t>
            </a:r>
            <a:r>
              <a:rPr kumimoji="1" lang="en-US" altLang="ko-KR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microprograms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that activate the necessary control signals</a:t>
            </a:r>
          </a:p>
          <a:p>
            <a:pPr marL="685800" marR="0" lvl="1" indent="-2286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285750" marR="0" lvl="0" indent="-28575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We will consider a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hardwired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 implementation of the control unit for the Basic Computer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87"/>
    </mc:Choice>
    <mc:Fallback>
      <p:transition spd="slow" advTm="298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TIMING  AND  CONTROL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165225"/>
            <a:ext cx="389255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ko-KR" sz="2000"/>
              <a:t>Control unit of Basic Computer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047130" y="1777455"/>
            <a:ext cx="2970213" cy="17621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en-US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86880" y="1556792"/>
            <a:ext cx="1866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Instruction register (IR)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2393205" y="1777455"/>
            <a:ext cx="0" cy="1857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36018" y="1745705"/>
            <a:ext cx="349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15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09093" y="1740942"/>
            <a:ext cx="10287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14    13    12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3537793" y="1777455"/>
            <a:ext cx="0" cy="1857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948955" y="1745705"/>
            <a:ext cx="5699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11 - 0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475755" y="2515642"/>
            <a:ext cx="1258888" cy="5429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en-US" alt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15480" y="2561680"/>
            <a:ext cx="51911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3 x 8</a:t>
            </a:r>
          </a:p>
          <a:p>
            <a:pPr eaLnBrk="1"/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675780" y="2699792"/>
            <a:ext cx="773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decoder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448768" y="2860130"/>
            <a:ext cx="12827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 7  6 5 4 3  2 1 0</a:t>
            </a:r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2607518" y="3069680"/>
            <a:ext cx="0" cy="5048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rc 18"/>
          <p:cNvSpPr>
            <a:spLocks/>
          </p:cNvSpPr>
          <p:nvPr/>
        </p:nvSpPr>
        <p:spPr bwMode="auto">
          <a:xfrm>
            <a:off x="2712293" y="3198267"/>
            <a:ext cx="95250" cy="95250"/>
          </a:xfrm>
          <a:custGeom>
            <a:avLst/>
            <a:gdLst>
              <a:gd name="T0" fmla="*/ 0 w 17255"/>
              <a:gd name="T1" fmla="*/ 59987030 h 21600"/>
              <a:gd name="T2" fmla="*/ 2147483647 w 17255"/>
              <a:gd name="T3" fmla="*/ 56610369 h 21600"/>
              <a:gd name="T4" fmla="*/ 1366025548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>
            <a:off x="2758330" y="3069680"/>
            <a:ext cx="0" cy="1381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rc 20"/>
          <p:cNvSpPr>
            <a:spLocks/>
          </p:cNvSpPr>
          <p:nvPr/>
        </p:nvSpPr>
        <p:spPr bwMode="auto">
          <a:xfrm>
            <a:off x="2850405" y="3198267"/>
            <a:ext cx="95250" cy="95250"/>
          </a:xfrm>
          <a:custGeom>
            <a:avLst/>
            <a:gdLst>
              <a:gd name="T0" fmla="*/ 0 w 17255"/>
              <a:gd name="T1" fmla="*/ 59987030 h 21600"/>
              <a:gd name="T2" fmla="*/ 2147483647 w 17255"/>
              <a:gd name="T3" fmla="*/ 56610369 h 21600"/>
              <a:gd name="T4" fmla="*/ 1366025548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 flipH="1">
            <a:off x="2896443" y="3069680"/>
            <a:ext cx="0" cy="1428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rc 22"/>
          <p:cNvSpPr>
            <a:spLocks/>
          </p:cNvSpPr>
          <p:nvPr/>
        </p:nvSpPr>
        <p:spPr bwMode="auto">
          <a:xfrm>
            <a:off x="2986930" y="3198267"/>
            <a:ext cx="96838" cy="95250"/>
          </a:xfrm>
          <a:custGeom>
            <a:avLst/>
            <a:gdLst>
              <a:gd name="T0" fmla="*/ 0 w 17255"/>
              <a:gd name="T1" fmla="*/ 59987030 h 21600"/>
              <a:gd name="T2" fmla="*/ 2147483647 w 17255"/>
              <a:gd name="T3" fmla="*/ 56610369 h 21600"/>
              <a:gd name="T4" fmla="*/ 1533646624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3034555" y="3069680"/>
            <a:ext cx="0" cy="1492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rc 24"/>
          <p:cNvSpPr>
            <a:spLocks/>
          </p:cNvSpPr>
          <p:nvPr/>
        </p:nvSpPr>
        <p:spPr bwMode="auto">
          <a:xfrm>
            <a:off x="3139330" y="3198267"/>
            <a:ext cx="95250" cy="95250"/>
          </a:xfrm>
          <a:custGeom>
            <a:avLst/>
            <a:gdLst>
              <a:gd name="T0" fmla="*/ 0 w 17255"/>
              <a:gd name="T1" fmla="*/ 59987030 h 21600"/>
              <a:gd name="T2" fmla="*/ 2147483647 w 17255"/>
              <a:gd name="T3" fmla="*/ 56610369 h 21600"/>
              <a:gd name="T4" fmla="*/ 1366025548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3186955" y="3069680"/>
            <a:ext cx="0" cy="1492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rc 26"/>
          <p:cNvSpPr>
            <a:spLocks/>
          </p:cNvSpPr>
          <p:nvPr/>
        </p:nvSpPr>
        <p:spPr bwMode="auto">
          <a:xfrm>
            <a:off x="3277443" y="3198267"/>
            <a:ext cx="96837" cy="95250"/>
          </a:xfrm>
          <a:custGeom>
            <a:avLst/>
            <a:gdLst>
              <a:gd name="T0" fmla="*/ 0 w 17255"/>
              <a:gd name="T1" fmla="*/ 59987030 h 21600"/>
              <a:gd name="T2" fmla="*/ 2147483647 w 17255"/>
              <a:gd name="T3" fmla="*/ 56610369 h 21600"/>
              <a:gd name="T4" fmla="*/ 1533551549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3318718" y="3064917"/>
            <a:ext cx="0" cy="1539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rc 28"/>
          <p:cNvSpPr>
            <a:spLocks/>
          </p:cNvSpPr>
          <p:nvPr/>
        </p:nvSpPr>
        <p:spPr bwMode="auto">
          <a:xfrm>
            <a:off x="3415555" y="3198267"/>
            <a:ext cx="95250" cy="95250"/>
          </a:xfrm>
          <a:custGeom>
            <a:avLst/>
            <a:gdLst>
              <a:gd name="T0" fmla="*/ 0 w 17255"/>
              <a:gd name="T1" fmla="*/ 59987030 h 21600"/>
              <a:gd name="T2" fmla="*/ 2147483647 w 17255"/>
              <a:gd name="T3" fmla="*/ 56610369 h 21600"/>
              <a:gd name="T4" fmla="*/ 1366025548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3463180" y="3069680"/>
            <a:ext cx="0" cy="1492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H="1">
            <a:off x="3607643" y="3058567"/>
            <a:ext cx="0" cy="2444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rc 31"/>
          <p:cNvSpPr>
            <a:spLocks/>
          </p:cNvSpPr>
          <p:nvPr/>
        </p:nvSpPr>
        <p:spPr bwMode="auto">
          <a:xfrm>
            <a:off x="2636093" y="2406105"/>
            <a:ext cx="95250" cy="95250"/>
          </a:xfrm>
          <a:custGeom>
            <a:avLst/>
            <a:gdLst>
              <a:gd name="T0" fmla="*/ 0 w 17255"/>
              <a:gd name="T1" fmla="*/ 59987030 h 21600"/>
              <a:gd name="T2" fmla="*/ 2147483647 w 17255"/>
              <a:gd name="T3" fmla="*/ 56610369 h 21600"/>
              <a:gd name="T4" fmla="*/ 1366025548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2683718" y="1958430"/>
            <a:ext cx="0" cy="457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rc 33"/>
          <p:cNvSpPr>
            <a:spLocks/>
          </p:cNvSpPr>
          <p:nvPr/>
        </p:nvSpPr>
        <p:spPr bwMode="auto">
          <a:xfrm>
            <a:off x="2986930" y="2406105"/>
            <a:ext cx="96838" cy="95250"/>
          </a:xfrm>
          <a:custGeom>
            <a:avLst/>
            <a:gdLst>
              <a:gd name="T0" fmla="*/ 0 w 17255"/>
              <a:gd name="T1" fmla="*/ 59987030 h 21600"/>
              <a:gd name="T2" fmla="*/ 2147483647 w 17255"/>
              <a:gd name="T3" fmla="*/ 56610369 h 21600"/>
              <a:gd name="T4" fmla="*/ 1533646624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3034555" y="1944142"/>
            <a:ext cx="0" cy="4714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Arc 35"/>
          <p:cNvSpPr>
            <a:spLocks/>
          </p:cNvSpPr>
          <p:nvPr/>
        </p:nvSpPr>
        <p:spPr bwMode="auto">
          <a:xfrm>
            <a:off x="3353643" y="2406105"/>
            <a:ext cx="95250" cy="95250"/>
          </a:xfrm>
          <a:custGeom>
            <a:avLst/>
            <a:gdLst>
              <a:gd name="T0" fmla="*/ 0 w 17255"/>
              <a:gd name="T1" fmla="*/ 59987030 h 21600"/>
              <a:gd name="T2" fmla="*/ 2147483647 w 17255"/>
              <a:gd name="T3" fmla="*/ 56610369 h 21600"/>
              <a:gd name="T4" fmla="*/ 1366025548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3399680" y="1958430"/>
            <a:ext cx="0" cy="4476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966543" y="2633117"/>
            <a:ext cx="1258887" cy="18811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en-US" altLang="en-US"/>
          </a:p>
        </p:txBody>
      </p:sp>
      <p:sp>
        <p:nvSpPr>
          <p:cNvPr id="39" name="Rectangle 42"/>
          <p:cNvSpPr>
            <a:spLocks noChangeArrowheads="1"/>
          </p:cNvSpPr>
          <p:nvPr/>
        </p:nvSpPr>
        <p:spPr bwMode="auto">
          <a:xfrm>
            <a:off x="2104280" y="3247479"/>
            <a:ext cx="177800" cy="233541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en-US" altLang="en-US"/>
          </a:p>
        </p:txBody>
      </p:sp>
      <p:sp>
        <p:nvSpPr>
          <p:cNvPr id="40" name="Rectangle 43"/>
          <p:cNvSpPr>
            <a:spLocks noChangeArrowheads="1"/>
          </p:cNvSpPr>
          <p:nvPr/>
        </p:nvSpPr>
        <p:spPr bwMode="auto">
          <a:xfrm>
            <a:off x="2083643" y="3234780"/>
            <a:ext cx="22383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dirty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41" name="Arc 44"/>
          <p:cNvSpPr>
            <a:spLocks/>
          </p:cNvSpPr>
          <p:nvPr/>
        </p:nvSpPr>
        <p:spPr bwMode="auto">
          <a:xfrm>
            <a:off x="2132855" y="3139530"/>
            <a:ext cx="95250" cy="95250"/>
          </a:xfrm>
          <a:custGeom>
            <a:avLst/>
            <a:gdLst>
              <a:gd name="T0" fmla="*/ 0 w 17255"/>
              <a:gd name="T1" fmla="*/ 59987030 h 21600"/>
              <a:gd name="T2" fmla="*/ 2147483647 w 17255"/>
              <a:gd name="T3" fmla="*/ 56610369 h 21600"/>
              <a:gd name="T4" fmla="*/ 1366025548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45"/>
          <p:cNvSpPr>
            <a:spLocks noChangeShapeType="1"/>
          </p:cNvSpPr>
          <p:nvPr/>
        </p:nvSpPr>
        <p:spPr bwMode="auto">
          <a:xfrm>
            <a:off x="2170955" y="1958430"/>
            <a:ext cx="0" cy="1219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Arc 46"/>
          <p:cNvSpPr>
            <a:spLocks/>
          </p:cNvSpPr>
          <p:nvPr/>
        </p:nvSpPr>
        <p:spPr bwMode="auto">
          <a:xfrm>
            <a:off x="4842718" y="3255417"/>
            <a:ext cx="119062" cy="76200"/>
          </a:xfrm>
          <a:custGeom>
            <a:avLst/>
            <a:gdLst>
              <a:gd name="T0" fmla="*/ 269944372 w 21600"/>
              <a:gd name="T1" fmla="*/ 565191333 h 17255"/>
              <a:gd name="T2" fmla="*/ 286013911 w 21600"/>
              <a:gd name="T3" fmla="*/ 0 h 17255"/>
              <a:gd name="T4" fmla="*/ 2147483647 w 21600"/>
              <a:gd name="T5" fmla="*/ 286473659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Line 47"/>
          <p:cNvSpPr>
            <a:spLocks noChangeShapeType="1"/>
          </p:cNvSpPr>
          <p:nvPr/>
        </p:nvSpPr>
        <p:spPr bwMode="auto">
          <a:xfrm>
            <a:off x="3620343" y="3303042"/>
            <a:ext cx="12207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Arc 48"/>
          <p:cNvSpPr>
            <a:spLocks/>
          </p:cNvSpPr>
          <p:nvPr/>
        </p:nvSpPr>
        <p:spPr bwMode="auto">
          <a:xfrm>
            <a:off x="4842718" y="3533230"/>
            <a:ext cx="119062" cy="74612"/>
          </a:xfrm>
          <a:custGeom>
            <a:avLst/>
            <a:gdLst>
              <a:gd name="T0" fmla="*/ 269944372 w 21600"/>
              <a:gd name="T1" fmla="*/ 487720003 h 17255"/>
              <a:gd name="T2" fmla="*/ 286013911 w 21600"/>
              <a:gd name="T3" fmla="*/ 0 h 17255"/>
              <a:gd name="T4" fmla="*/ 2147483647 w 21600"/>
              <a:gd name="T5" fmla="*/ 247206952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49"/>
          <p:cNvSpPr>
            <a:spLocks noChangeShapeType="1"/>
          </p:cNvSpPr>
          <p:nvPr/>
        </p:nvSpPr>
        <p:spPr bwMode="auto">
          <a:xfrm>
            <a:off x="2613868" y="3579267"/>
            <a:ext cx="222726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rc 51"/>
          <p:cNvSpPr>
            <a:spLocks/>
          </p:cNvSpPr>
          <p:nvPr/>
        </p:nvSpPr>
        <p:spPr bwMode="auto">
          <a:xfrm>
            <a:off x="4842718" y="3760242"/>
            <a:ext cx="119062" cy="74613"/>
          </a:xfrm>
          <a:custGeom>
            <a:avLst/>
            <a:gdLst>
              <a:gd name="T0" fmla="*/ 269944372 w 21600"/>
              <a:gd name="T1" fmla="*/ 487766451 h 17255"/>
              <a:gd name="T2" fmla="*/ 286013911 w 21600"/>
              <a:gd name="T3" fmla="*/ 0 h 17255"/>
              <a:gd name="T4" fmla="*/ 2147483647 w 21600"/>
              <a:gd name="T5" fmla="*/ 247234126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52"/>
          <p:cNvSpPr>
            <a:spLocks noChangeShapeType="1"/>
          </p:cNvSpPr>
          <p:nvPr/>
        </p:nvSpPr>
        <p:spPr bwMode="auto">
          <a:xfrm>
            <a:off x="2180480" y="3806280"/>
            <a:ext cx="26606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53"/>
          <p:cNvSpPr>
            <a:spLocks noChangeArrowheads="1"/>
          </p:cNvSpPr>
          <p:nvPr/>
        </p:nvSpPr>
        <p:spPr bwMode="auto">
          <a:xfrm>
            <a:off x="4083893" y="3047455"/>
            <a:ext cx="2905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50" name="Rectangle 54"/>
          <p:cNvSpPr>
            <a:spLocks noChangeArrowheads="1"/>
          </p:cNvSpPr>
          <p:nvPr/>
        </p:nvSpPr>
        <p:spPr bwMode="auto">
          <a:xfrm>
            <a:off x="4204543" y="3096667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1" name="Arc 55"/>
          <p:cNvSpPr>
            <a:spLocks/>
          </p:cNvSpPr>
          <p:nvPr/>
        </p:nvSpPr>
        <p:spPr bwMode="auto">
          <a:xfrm>
            <a:off x="4842718" y="3977730"/>
            <a:ext cx="119062" cy="76200"/>
          </a:xfrm>
          <a:custGeom>
            <a:avLst/>
            <a:gdLst>
              <a:gd name="T0" fmla="*/ 269944372 w 21600"/>
              <a:gd name="T1" fmla="*/ 565191333 h 17255"/>
              <a:gd name="T2" fmla="*/ 286013911 w 21600"/>
              <a:gd name="T3" fmla="*/ 0 h 17255"/>
              <a:gd name="T4" fmla="*/ 2147483647 w 21600"/>
              <a:gd name="T5" fmla="*/ 286473659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56"/>
          <p:cNvSpPr>
            <a:spLocks noChangeShapeType="1"/>
          </p:cNvSpPr>
          <p:nvPr/>
        </p:nvSpPr>
        <p:spPr bwMode="auto">
          <a:xfrm>
            <a:off x="2613868" y="4025355"/>
            <a:ext cx="222726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57"/>
          <p:cNvSpPr>
            <a:spLocks noChangeShapeType="1"/>
          </p:cNvSpPr>
          <p:nvPr/>
        </p:nvSpPr>
        <p:spPr bwMode="auto">
          <a:xfrm flipH="1">
            <a:off x="2607518" y="4030117"/>
            <a:ext cx="0" cy="5000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Arc 58"/>
          <p:cNvSpPr>
            <a:spLocks/>
          </p:cNvSpPr>
          <p:nvPr/>
        </p:nvSpPr>
        <p:spPr bwMode="auto">
          <a:xfrm>
            <a:off x="4842718" y="4263480"/>
            <a:ext cx="119062" cy="77787"/>
          </a:xfrm>
          <a:custGeom>
            <a:avLst/>
            <a:gdLst>
              <a:gd name="T0" fmla="*/ 269944372 w 21600"/>
              <a:gd name="T1" fmla="*/ 652918432 h 17255"/>
              <a:gd name="T2" fmla="*/ 286013911 w 21600"/>
              <a:gd name="T3" fmla="*/ 0 h 17255"/>
              <a:gd name="T4" fmla="*/ 2147483647 w 21600"/>
              <a:gd name="T5" fmla="*/ 330946241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59"/>
          <p:cNvSpPr>
            <a:spLocks noChangeShapeType="1"/>
          </p:cNvSpPr>
          <p:nvPr/>
        </p:nvSpPr>
        <p:spPr bwMode="auto">
          <a:xfrm>
            <a:off x="3834655" y="4312692"/>
            <a:ext cx="10064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60"/>
          <p:cNvSpPr>
            <a:spLocks noChangeShapeType="1"/>
          </p:cNvSpPr>
          <p:nvPr/>
        </p:nvSpPr>
        <p:spPr bwMode="auto">
          <a:xfrm>
            <a:off x="3828305" y="4312692"/>
            <a:ext cx="0" cy="2174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61"/>
          <p:cNvSpPr>
            <a:spLocks noChangeArrowheads="1"/>
          </p:cNvSpPr>
          <p:nvPr/>
        </p:nvSpPr>
        <p:spPr bwMode="auto">
          <a:xfrm>
            <a:off x="2475755" y="4533355"/>
            <a:ext cx="1546225" cy="5461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en-US" altLang="en-US"/>
          </a:p>
        </p:txBody>
      </p:sp>
      <p:sp>
        <p:nvSpPr>
          <p:cNvPr id="58" name="Rectangle 62"/>
          <p:cNvSpPr>
            <a:spLocks noChangeArrowheads="1"/>
          </p:cNvSpPr>
          <p:nvPr/>
        </p:nvSpPr>
        <p:spPr bwMode="auto">
          <a:xfrm>
            <a:off x="2434480" y="4533355"/>
            <a:ext cx="15414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15   14  . . . .  2  1  0</a:t>
            </a:r>
          </a:p>
        </p:txBody>
      </p:sp>
      <p:sp>
        <p:nvSpPr>
          <p:cNvPr id="59" name="Arc 63"/>
          <p:cNvSpPr>
            <a:spLocks/>
          </p:cNvSpPr>
          <p:nvPr/>
        </p:nvSpPr>
        <p:spPr bwMode="auto">
          <a:xfrm>
            <a:off x="2850405" y="4301580"/>
            <a:ext cx="95250" cy="95250"/>
          </a:xfrm>
          <a:custGeom>
            <a:avLst/>
            <a:gdLst>
              <a:gd name="T0" fmla="*/ 2147483647 w 17464"/>
              <a:gd name="T1" fmla="*/ 642303316 h 21600"/>
              <a:gd name="T2" fmla="*/ 0 w 17464"/>
              <a:gd name="T3" fmla="*/ 638870228 h 21600"/>
              <a:gd name="T4" fmla="*/ 1270823226 w 1746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lnTo>
                  <a:pt x="17463" y="198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Line 64"/>
          <p:cNvSpPr>
            <a:spLocks noChangeShapeType="1"/>
          </p:cNvSpPr>
          <p:nvPr/>
        </p:nvSpPr>
        <p:spPr bwMode="auto">
          <a:xfrm flipV="1">
            <a:off x="2896443" y="4376192"/>
            <a:ext cx="0" cy="1571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Arc 65"/>
          <p:cNvSpPr>
            <a:spLocks/>
          </p:cNvSpPr>
          <p:nvPr/>
        </p:nvSpPr>
        <p:spPr bwMode="auto">
          <a:xfrm>
            <a:off x="3490168" y="4301580"/>
            <a:ext cx="96837" cy="95250"/>
          </a:xfrm>
          <a:custGeom>
            <a:avLst/>
            <a:gdLst>
              <a:gd name="T0" fmla="*/ 2147483647 w 17464"/>
              <a:gd name="T1" fmla="*/ 642303316 h 21600"/>
              <a:gd name="T2" fmla="*/ 0 w 17464"/>
              <a:gd name="T3" fmla="*/ 638870228 h 21600"/>
              <a:gd name="T4" fmla="*/ 1426675234 w 1746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lnTo>
                  <a:pt x="17463" y="198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Line 66"/>
          <p:cNvSpPr>
            <a:spLocks noChangeShapeType="1"/>
          </p:cNvSpPr>
          <p:nvPr/>
        </p:nvSpPr>
        <p:spPr bwMode="auto">
          <a:xfrm flipV="1">
            <a:off x="3537793" y="4376192"/>
            <a:ext cx="0" cy="1571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Arc 67"/>
          <p:cNvSpPr>
            <a:spLocks/>
          </p:cNvSpPr>
          <p:nvPr/>
        </p:nvSpPr>
        <p:spPr bwMode="auto">
          <a:xfrm>
            <a:off x="3629868" y="4301580"/>
            <a:ext cx="96837" cy="95250"/>
          </a:xfrm>
          <a:custGeom>
            <a:avLst/>
            <a:gdLst>
              <a:gd name="T0" fmla="*/ 2147483647 w 17464"/>
              <a:gd name="T1" fmla="*/ 642303316 h 21600"/>
              <a:gd name="T2" fmla="*/ 0 w 17464"/>
              <a:gd name="T3" fmla="*/ 638870228 h 21600"/>
              <a:gd name="T4" fmla="*/ 1426675234 w 1746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lnTo>
                  <a:pt x="17463" y="198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Line 68"/>
          <p:cNvSpPr>
            <a:spLocks noChangeShapeType="1"/>
          </p:cNvSpPr>
          <p:nvPr/>
        </p:nvSpPr>
        <p:spPr bwMode="auto">
          <a:xfrm flipV="1">
            <a:off x="3677493" y="4376192"/>
            <a:ext cx="0" cy="1571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Rectangle 69"/>
          <p:cNvSpPr>
            <a:spLocks noChangeArrowheads="1"/>
          </p:cNvSpPr>
          <p:nvPr/>
        </p:nvSpPr>
        <p:spPr bwMode="auto">
          <a:xfrm>
            <a:off x="2839293" y="4692105"/>
            <a:ext cx="6032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4 x 16</a:t>
            </a:r>
          </a:p>
          <a:p>
            <a:pPr eaLnBrk="1"/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6" name="Rectangle 70"/>
          <p:cNvSpPr>
            <a:spLocks noChangeArrowheads="1"/>
          </p:cNvSpPr>
          <p:nvPr/>
        </p:nvSpPr>
        <p:spPr bwMode="auto">
          <a:xfrm>
            <a:off x="2750393" y="4833392"/>
            <a:ext cx="773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decoder</a:t>
            </a:r>
          </a:p>
        </p:txBody>
      </p:sp>
      <p:sp>
        <p:nvSpPr>
          <p:cNvPr id="67" name="Rectangle 71"/>
          <p:cNvSpPr>
            <a:spLocks noChangeArrowheads="1"/>
          </p:cNvSpPr>
          <p:nvPr/>
        </p:nvSpPr>
        <p:spPr bwMode="auto">
          <a:xfrm>
            <a:off x="2901205" y="5363617"/>
            <a:ext cx="50323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4-bit</a:t>
            </a:r>
          </a:p>
          <a:p>
            <a:pPr eaLnBrk="1"/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8" name="Rectangle 72"/>
          <p:cNvSpPr>
            <a:spLocks noChangeArrowheads="1"/>
          </p:cNvSpPr>
          <p:nvPr/>
        </p:nvSpPr>
        <p:spPr bwMode="auto">
          <a:xfrm>
            <a:off x="2686893" y="5504905"/>
            <a:ext cx="8826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sequence</a:t>
            </a:r>
          </a:p>
          <a:p>
            <a:pPr eaLnBrk="1"/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9" name="Rectangle 73"/>
          <p:cNvSpPr>
            <a:spLocks noChangeArrowheads="1"/>
          </p:cNvSpPr>
          <p:nvPr/>
        </p:nvSpPr>
        <p:spPr bwMode="auto">
          <a:xfrm>
            <a:off x="2774205" y="5639842"/>
            <a:ext cx="7397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counter</a:t>
            </a:r>
          </a:p>
          <a:p>
            <a:pPr eaLnBrk="1"/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0" name="Rectangle 74"/>
          <p:cNvSpPr>
            <a:spLocks noChangeArrowheads="1"/>
          </p:cNvSpPr>
          <p:nvPr/>
        </p:nvSpPr>
        <p:spPr bwMode="auto">
          <a:xfrm>
            <a:off x="2888505" y="5779542"/>
            <a:ext cx="4937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(SC)</a:t>
            </a:r>
          </a:p>
        </p:txBody>
      </p:sp>
      <p:sp>
        <p:nvSpPr>
          <p:cNvPr id="71" name="Rectangle 75"/>
          <p:cNvSpPr>
            <a:spLocks noChangeArrowheads="1"/>
          </p:cNvSpPr>
          <p:nvPr/>
        </p:nvSpPr>
        <p:spPr bwMode="auto">
          <a:xfrm>
            <a:off x="2613868" y="5387430"/>
            <a:ext cx="1120775" cy="64611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en-US" altLang="en-US"/>
          </a:p>
        </p:txBody>
      </p:sp>
      <p:sp>
        <p:nvSpPr>
          <p:cNvPr id="72" name="Arc 76"/>
          <p:cNvSpPr>
            <a:spLocks/>
          </p:cNvSpPr>
          <p:nvPr/>
        </p:nvSpPr>
        <p:spPr bwMode="auto">
          <a:xfrm>
            <a:off x="2774205" y="5084217"/>
            <a:ext cx="96838" cy="93663"/>
          </a:xfrm>
          <a:custGeom>
            <a:avLst/>
            <a:gdLst>
              <a:gd name="T0" fmla="*/ 2147483647 w 17464"/>
              <a:gd name="T1" fmla="*/ 571036535 h 21600"/>
              <a:gd name="T2" fmla="*/ 0 w 17464"/>
              <a:gd name="T3" fmla="*/ 567978329 h 21600"/>
              <a:gd name="T4" fmla="*/ 1426764442 w 1746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lnTo>
                  <a:pt x="17463" y="198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77"/>
          <p:cNvSpPr>
            <a:spLocks noChangeShapeType="1"/>
          </p:cNvSpPr>
          <p:nvPr/>
        </p:nvSpPr>
        <p:spPr bwMode="auto">
          <a:xfrm flipV="1">
            <a:off x="2821830" y="5157242"/>
            <a:ext cx="0" cy="2301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Arc 78"/>
          <p:cNvSpPr>
            <a:spLocks/>
          </p:cNvSpPr>
          <p:nvPr/>
        </p:nvSpPr>
        <p:spPr bwMode="auto">
          <a:xfrm>
            <a:off x="2986930" y="5084217"/>
            <a:ext cx="96838" cy="93663"/>
          </a:xfrm>
          <a:custGeom>
            <a:avLst/>
            <a:gdLst>
              <a:gd name="T0" fmla="*/ 2147483647 w 17464"/>
              <a:gd name="T1" fmla="*/ 571036535 h 21600"/>
              <a:gd name="T2" fmla="*/ 0 w 17464"/>
              <a:gd name="T3" fmla="*/ 567978329 h 21600"/>
              <a:gd name="T4" fmla="*/ 1426764442 w 1746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lnTo>
                  <a:pt x="17463" y="198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rc 80"/>
          <p:cNvSpPr>
            <a:spLocks/>
          </p:cNvSpPr>
          <p:nvPr/>
        </p:nvSpPr>
        <p:spPr bwMode="auto">
          <a:xfrm>
            <a:off x="3202830" y="5084217"/>
            <a:ext cx="95250" cy="93663"/>
          </a:xfrm>
          <a:custGeom>
            <a:avLst/>
            <a:gdLst>
              <a:gd name="T0" fmla="*/ 2147483647 w 17464"/>
              <a:gd name="T1" fmla="*/ 571036535 h 21600"/>
              <a:gd name="T2" fmla="*/ 0 w 17464"/>
              <a:gd name="T3" fmla="*/ 567978329 h 21600"/>
              <a:gd name="T4" fmla="*/ 1270823226 w 1746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lnTo>
                  <a:pt x="17463" y="198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81"/>
          <p:cNvSpPr>
            <a:spLocks noChangeShapeType="1"/>
          </p:cNvSpPr>
          <p:nvPr/>
        </p:nvSpPr>
        <p:spPr bwMode="auto">
          <a:xfrm flipV="1">
            <a:off x="3248868" y="5157242"/>
            <a:ext cx="0" cy="2301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rc 82"/>
          <p:cNvSpPr>
            <a:spLocks/>
          </p:cNvSpPr>
          <p:nvPr/>
        </p:nvSpPr>
        <p:spPr bwMode="auto">
          <a:xfrm>
            <a:off x="3415555" y="5084217"/>
            <a:ext cx="95250" cy="93663"/>
          </a:xfrm>
          <a:custGeom>
            <a:avLst/>
            <a:gdLst>
              <a:gd name="T0" fmla="*/ 2147483647 w 17464"/>
              <a:gd name="T1" fmla="*/ 571036535 h 21600"/>
              <a:gd name="T2" fmla="*/ 0 w 17464"/>
              <a:gd name="T3" fmla="*/ 567978329 h 21600"/>
              <a:gd name="T4" fmla="*/ 1270823226 w 1746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lnTo>
                  <a:pt x="17463" y="198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83"/>
          <p:cNvSpPr>
            <a:spLocks noChangeShapeType="1"/>
          </p:cNvSpPr>
          <p:nvPr/>
        </p:nvSpPr>
        <p:spPr bwMode="auto">
          <a:xfrm flipV="1">
            <a:off x="3463180" y="5157242"/>
            <a:ext cx="0" cy="2301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Arc 84"/>
          <p:cNvSpPr>
            <a:spLocks/>
          </p:cNvSpPr>
          <p:nvPr/>
        </p:nvSpPr>
        <p:spPr bwMode="auto">
          <a:xfrm>
            <a:off x="3752105" y="5447755"/>
            <a:ext cx="120650" cy="76200"/>
          </a:xfrm>
          <a:custGeom>
            <a:avLst/>
            <a:gdLst>
              <a:gd name="T0" fmla="*/ 2147483647 w 21600"/>
              <a:gd name="T1" fmla="*/ 0 h 17464"/>
              <a:gd name="T2" fmla="*/ 2147483647 w 21600"/>
              <a:gd name="T3" fmla="*/ 525803147 h 17464"/>
              <a:gd name="T4" fmla="*/ 0 w 21600"/>
              <a:gd name="T5" fmla="*/ 266517358 h 174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464" fill="none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</a:path>
              <a:path w="21600" h="17464" stroke="0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  <a:lnTo>
                  <a:pt x="0" y="8852"/>
                </a:lnTo>
                <a:lnTo>
                  <a:pt x="197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85"/>
          <p:cNvSpPr>
            <a:spLocks noChangeShapeType="1"/>
          </p:cNvSpPr>
          <p:nvPr/>
        </p:nvSpPr>
        <p:spPr bwMode="auto">
          <a:xfrm>
            <a:off x="3858468" y="5490617"/>
            <a:ext cx="5175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Rectangle 86"/>
          <p:cNvSpPr>
            <a:spLocks noChangeArrowheads="1"/>
          </p:cNvSpPr>
          <p:nvPr/>
        </p:nvSpPr>
        <p:spPr bwMode="auto">
          <a:xfrm>
            <a:off x="4391868" y="5336630"/>
            <a:ext cx="13144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Increment (INR)</a:t>
            </a:r>
          </a:p>
        </p:txBody>
      </p:sp>
      <p:sp>
        <p:nvSpPr>
          <p:cNvPr id="82" name="Arc 87"/>
          <p:cNvSpPr>
            <a:spLocks/>
          </p:cNvSpPr>
          <p:nvPr/>
        </p:nvSpPr>
        <p:spPr bwMode="auto">
          <a:xfrm>
            <a:off x="3752105" y="5616030"/>
            <a:ext cx="120650" cy="76200"/>
          </a:xfrm>
          <a:custGeom>
            <a:avLst/>
            <a:gdLst>
              <a:gd name="T0" fmla="*/ 2147483647 w 21600"/>
              <a:gd name="T1" fmla="*/ 0 h 17464"/>
              <a:gd name="T2" fmla="*/ 2147483647 w 21600"/>
              <a:gd name="T3" fmla="*/ 525803147 h 17464"/>
              <a:gd name="T4" fmla="*/ 0 w 21600"/>
              <a:gd name="T5" fmla="*/ 266517358 h 174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464" fill="none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</a:path>
              <a:path w="21600" h="17464" stroke="0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  <a:lnTo>
                  <a:pt x="0" y="8852"/>
                </a:lnTo>
                <a:lnTo>
                  <a:pt x="197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88"/>
          <p:cNvSpPr>
            <a:spLocks noChangeShapeType="1"/>
          </p:cNvSpPr>
          <p:nvPr/>
        </p:nvSpPr>
        <p:spPr bwMode="auto">
          <a:xfrm>
            <a:off x="3858468" y="5658892"/>
            <a:ext cx="5175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Rectangle 89"/>
          <p:cNvSpPr>
            <a:spLocks noChangeArrowheads="1"/>
          </p:cNvSpPr>
          <p:nvPr/>
        </p:nvSpPr>
        <p:spPr bwMode="auto">
          <a:xfrm>
            <a:off x="4380755" y="5536655"/>
            <a:ext cx="10175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Clear (CLR)</a:t>
            </a:r>
          </a:p>
        </p:txBody>
      </p:sp>
      <p:sp>
        <p:nvSpPr>
          <p:cNvPr id="85" name="Arc 90"/>
          <p:cNvSpPr>
            <a:spLocks/>
          </p:cNvSpPr>
          <p:nvPr/>
        </p:nvSpPr>
        <p:spPr bwMode="auto">
          <a:xfrm>
            <a:off x="3752105" y="5844630"/>
            <a:ext cx="120650" cy="74612"/>
          </a:xfrm>
          <a:custGeom>
            <a:avLst/>
            <a:gdLst>
              <a:gd name="T0" fmla="*/ 2147483647 w 21600"/>
              <a:gd name="T1" fmla="*/ 0 h 17464"/>
              <a:gd name="T2" fmla="*/ 2147483647 w 21600"/>
              <a:gd name="T3" fmla="*/ 453730534 h 17464"/>
              <a:gd name="T4" fmla="*/ 0 w 21600"/>
              <a:gd name="T5" fmla="*/ 229984701 h 174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464" fill="none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</a:path>
              <a:path w="21600" h="17464" stroke="0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  <a:lnTo>
                  <a:pt x="0" y="8852"/>
                </a:lnTo>
                <a:lnTo>
                  <a:pt x="197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91"/>
          <p:cNvSpPr>
            <a:spLocks noChangeShapeType="1"/>
          </p:cNvSpPr>
          <p:nvPr/>
        </p:nvSpPr>
        <p:spPr bwMode="auto">
          <a:xfrm>
            <a:off x="3858468" y="5885905"/>
            <a:ext cx="5175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92"/>
          <p:cNvSpPr>
            <a:spLocks noChangeArrowheads="1"/>
          </p:cNvSpPr>
          <p:nvPr/>
        </p:nvSpPr>
        <p:spPr bwMode="auto">
          <a:xfrm>
            <a:off x="4387105" y="5763667"/>
            <a:ext cx="5953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Clock</a:t>
            </a:r>
          </a:p>
        </p:txBody>
      </p:sp>
      <p:sp>
        <p:nvSpPr>
          <p:cNvPr id="88" name="Freeform 93"/>
          <p:cNvSpPr>
            <a:spLocks/>
          </p:cNvSpPr>
          <p:nvPr/>
        </p:nvSpPr>
        <p:spPr bwMode="auto">
          <a:xfrm>
            <a:off x="3588593" y="5820817"/>
            <a:ext cx="141287" cy="111125"/>
          </a:xfrm>
          <a:custGeom>
            <a:avLst/>
            <a:gdLst>
              <a:gd name="T0" fmla="*/ 2147483647 w 89"/>
              <a:gd name="T1" fmla="*/ 0 h 89"/>
              <a:gd name="T2" fmla="*/ 0 w 89"/>
              <a:gd name="T3" fmla="*/ 2147483647 h 89"/>
              <a:gd name="T4" fmla="*/ 2147483647 w 89"/>
              <a:gd name="T5" fmla="*/ 2147483647 h 8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9" h="89">
                <a:moveTo>
                  <a:pt x="88" y="0"/>
                </a:moveTo>
                <a:lnTo>
                  <a:pt x="0" y="48"/>
                </a:lnTo>
                <a:lnTo>
                  <a:pt x="88" y="88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Arc 94"/>
          <p:cNvSpPr>
            <a:spLocks/>
          </p:cNvSpPr>
          <p:nvPr/>
        </p:nvSpPr>
        <p:spPr bwMode="auto">
          <a:xfrm>
            <a:off x="5555505" y="2526755"/>
            <a:ext cx="96838" cy="92075"/>
          </a:xfrm>
          <a:custGeom>
            <a:avLst/>
            <a:gdLst>
              <a:gd name="T0" fmla="*/ 0 w 17255"/>
              <a:gd name="T1" fmla="*/ 47313574 h 21600"/>
              <a:gd name="T2" fmla="*/ 2147483647 w 17255"/>
              <a:gd name="T3" fmla="*/ 44656320 h 21600"/>
              <a:gd name="T4" fmla="*/ 1533646624 w 17255"/>
              <a:gd name="T5" fmla="*/ 552420344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Line 95"/>
          <p:cNvSpPr>
            <a:spLocks noChangeShapeType="1"/>
          </p:cNvSpPr>
          <p:nvPr/>
        </p:nvSpPr>
        <p:spPr bwMode="auto">
          <a:xfrm flipV="1">
            <a:off x="5603130" y="2034630"/>
            <a:ext cx="0" cy="520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Rectangle 96"/>
          <p:cNvSpPr>
            <a:spLocks noChangeArrowheads="1"/>
          </p:cNvSpPr>
          <p:nvPr/>
        </p:nvSpPr>
        <p:spPr bwMode="auto">
          <a:xfrm>
            <a:off x="5145930" y="1807617"/>
            <a:ext cx="10890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Other inputs</a:t>
            </a:r>
          </a:p>
        </p:txBody>
      </p:sp>
      <p:sp>
        <p:nvSpPr>
          <p:cNvPr id="92" name="Arc 97"/>
          <p:cNvSpPr>
            <a:spLocks/>
          </p:cNvSpPr>
          <p:nvPr/>
        </p:nvSpPr>
        <p:spPr bwMode="auto">
          <a:xfrm>
            <a:off x="7109668" y="3472905"/>
            <a:ext cx="119062" cy="76200"/>
          </a:xfrm>
          <a:custGeom>
            <a:avLst/>
            <a:gdLst>
              <a:gd name="T0" fmla="*/ 269944372 w 21600"/>
              <a:gd name="T1" fmla="*/ 565191333 h 17255"/>
              <a:gd name="T2" fmla="*/ 286013911 w 21600"/>
              <a:gd name="T3" fmla="*/ 0 h 17255"/>
              <a:gd name="T4" fmla="*/ 2147483647 w 21600"/>
              <a:gd name="T5" fmla="*/ 286473659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Line 98"/>
          <p:cNvSpPr>
            <a:spLocks noChangeShapeType="1"/>
          </p:cNvSpPr>
          <p:nvPr/>
        </p:nvSpPr>
        <p:spPr bwMode="auto">
          <a:xfrm>
            <a:off x="6225430" y="3515767"/>
            <a:ext cx="9128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Rectangle 99"/>
          <p:cNvSpPr>
            <a:spLocks noChangeArrowheads="1"/>
          </p:cNvSpPr>
          <p:nvPr/>
        </p:nvSpPr>
        <p:spPr bwMode="auto">
          <a:xfrm>
            <a:off x="7160468" y="3342730"/>
            <a:ext cx="723900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>
                <a:solidFill>
                  <a:srgbClr val="000000"/>
                </a:solidFill>
              </a:rPr>
              <a:t>Control</a:t>
            </a:r>
          </a:p>
          <a:p>
            <a:pPr>
              <a:lnSpc>
                <a:spcPct val="80000"/>
              </a:lnSpc>
            </a:pPr>
            <a:r>
              <a:rPr lang="en-US" altLang="ko-KR">
                <a:solidFill>
                  <a:srgbClr val="000000"/>
                </a:solidFill>
              </a:rPr>
              <a:t>signals</a:t>
            </a:r>
          </a:p>
          <a:p>
            <a:pPr eaLnBrk="1">
              <a:lnSpc>
                <a:spcPct val="80000"/>
              </a:lnSpc>
            </a:pPr>
            <a:endParaRPr lang="en-US" altLang="ko-KR">
              <a:solidFill>
                <a:srgbClr val="000000"/>
              </a:solidFill>
            </a:endParaRPr>
          </a:p>
        </p:txBody>
      </p:sp>
      <p:grpSp>
        <p:nvGrpSpPr>
          <p:cNvPr id="95" name="Group 104"/>
          <p:cNvGrpSpPr>
            <a:grpSpLocks/>
          </p:cNvGrpSpPr>
          <p:nvPr/>
        </p:nvGrpSpPr>
        <p:grpSpPr bwMode="auto">
          <a:xfrm>
            <a:off x="4498230" y="3295105"/>
            <a:ext cx="180975" cy="361950"/>
            <a:chOff x="2222" y="2510"/>
            <a:chExt cx="115" cy="293"/>
          </a:xfrm>
        </p:grpSpPr>
        <p:sp>
          <p:nvSpPr>
            <p:cNvPr id="96" name="Rectangle 101"/>
            <p:cNvSpPr>
              <a:spLocks noChangeArrowheads="1"/>
            </p:cNvSpPr>
            <p:nvPr/>
          </p:nvSpPr>
          <p:spPr bwMode="auto">
            <a:xfrm>
              <a:off x="2230" y="2510"/>
              <a:ext cx="100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" name="Rectangle 102"/>
            <p:cNvSpPr>
              <a:spLocks noChangeArrowheads="1"/>
            </p:cNvSpPr>
            <p:nvPr/>
          </p:nvSpPr>
          <p:spPr bwMode="auto">
            <a:xfrm>
              <a:off x="2222" y="2558"/>
              <a:ext cx="115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8" name="Rectangle 103"/>
            <p:cNvSpPr>
              <a:spLocks noChangeArrowheads="1"/>
            </p:cNvSpPr>
            <p:nvPr/>
          </p:nvSpPr>
          <p:spPr bwMode="auto">
            <a:xfrm>
              <a:off x="2230" y="2597"/>
              <a:ext cx="100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99" name="Group 108"/>
          <p:cNvGrpSpPr>
            <a:grpSpLocks/>
          </p:cNvGrpSpPr>
          <p:nvPr/>
        </p:nvGrpSpPr>
        <p:grpSpPr bwMode="auto">
          <a:xfrm>
            <a:off x="4498230" y="4028530"/>
            <a:ext cx="180975" cy="360362"/>
            <a:chOff x="2222" y="3102"/>
            <a:chExt cx="115" cy="293"/>
          </a:xfrm>
        </p:grpSpPr>
        <p:sp>
          <p:nvSpPr>
            <p:cNvPr id="100" name="Rectangle 105"/>
            <p:cNvSpPr>
              <a:spLocks noChangeArrowheads="1"/>
            </p:cNvSpPr>
            <p:nvPr/>
          </p:nvSpPr>
          <p:spPr bwMode="auto">
            <a:xfrm>
              <a:off x="2230" y="3102"/>
              <a:ext cx="100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1" name="Rectangle 106"/>
            <p:cNvSpPr>
              <a:spLocks noChangeArrowheads="1"/>
            </p:cNvSpPr>
            <p:nvPr/>
          </p:nvSpPr>
          <p:spPr bwMode="auto">
            <a:xfrm>
              <a:off x="2222" y="3146"/>
              <a:ext cx="115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02" name="Rectangle 107"/>
            <p:cNvSpPr>
              <a:spLocks noChangeArrowheads="1"/>
            </p:cNvSpPr>
            <p:nvPr/>
          </p:nvSpPr>
          <p:spPr bwMode="auto">
            <a:xfrm>
              <a:off x="2230" y="3189"/>
              <a:ext cx="100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defTabSz="762000"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defTabSz="7620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3" name="Rectangle 109"/>
          <p:cNvSpPr>
            <a:spLocks noChangeArrowheads="1"/>
          </p:cNvSpPr>
          <p:nvPr/>
        </p:nvSpPr>
        <p:spPr bwMode="auto">
          <a:xfrm>
            <a:off x="4083893" y="3336380"/>
            <a:ext cx="2905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04" name="Rectangle 110"/>
          <p:cNvSpPr>
            <a:spLocks noChangeArrowheads="1"/>
          </p:cNvSpPr>
          <p:nvPr/>
        </p:nvSpPr>
        <p:spPr bwMode="auto">
          <a:xfrm>
            <a:off x="4080718" y="3820567"/>
            <a:ext cx="27463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T</a:t>
            </a:r>
          </a:p>
        </p:txBody>
      </p:sp>
      <p:sp>
        <p:nvSpPr>
          <p:cNvPr id="105" name="Rectangle 111"/>
          <p:cNvSpPr>
            <a:spLocks noChangeArrowheads="1"/>
          </p:cNvSpPr>
          <p:nvPr/>
        </p:nvSpPr>
        <p:spPr bwMode="auto">
          <a:xfrm>
            <a:off x="4071193" y="4087267"/>
            <a:ext cx="27463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T</a:t>
            </a:r>
          </a:p>
        </p:txBody>
      </p:sp>
      <p:sp>
        <p:nvSpPr>
          <p:cNvPr id="106" name="Rectangle 112"/>
          <p:cNvSpPr>
            <a:spLocks noChangeArrowheads="1"/>
          </p:cNvSpPr>
          <p:nvPr/>
        </p:nvSpPr>
        <p:spPr bwMode="auto">
          <a:xfrm>
            <a:off x="4204543" y="3385592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07" name="Rectangle 113"/>
          <p:cNvSpPr>
            <a:spLocks noChangeArrowheads="1"/>
          </p:cNvSpPr>
          <p:nvPr/>
        </p:nvSpPr>
        <p:spPr bwMode="auto">
          <a:xfrm>
            <a:off x="4160093" y="3841205"/>
            <a:ext cx="349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15</a:t>
            </a:r>
          </a:p>
        </p:txBody>
      </p:sp>
      <p:sp>
        <p:nvSpPr>
          <p:cNvPr id="108" name="Rectangle 114"/>
          <p:cNvSpPr>
            <a:spLocks noChangeArrowheads="1"/>
          </p:cNvSpPr>
          <p:nvPr/>
        </p:nvSpPr>
        <p:spPr bwMode="auto">
          <a:xfrm>
            <a:off x="4160093" y="4136480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09" name="Line 117"/>
          <p:cNvSpPr>
            <a:spLocks noChangeShapeType="1"/>
          </p:cNvSpPr>
          <p:nvPr/>
        </p:nvSpPr>
        <p:spPr bwMode="auto">
          <a:xfrm>
            <a:off x="2170955" y="3481021"/>
            <a:ext cx="6350" cy="333196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Line 118"/>
          <p:cNvSpPr>
            <a:spLocks noChangeShapeType="1"/>
          </p:cNvSpPr>
          <p:nvPr/>
        </p:nvSpPr>
        <p:spPr bwMode="auto">
          <a:xfrm flipV="1">
            <a:off x="3039318" y="5150892"/>
            <a:ext cx="0" cy="2301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Text Box 119"/>
          <p:cNvSpPr txBox="1">
            <a:spLocks noChangeArrowheads="1"/>
          </p:cNvSpPr>
          <p:nvPr/>
        </p:nvSpPr>
        <p:spPr bwMode="auto">
          <a:xfrm>
            <a:off x="4980830" y="3204617"/>
            <a:ext cx="1244600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ctr"/>
            <a:r>
              <a:rPr lang="en-US" altLang="ko-KR"/>
              <a:t>Combinational</a:t>
            </a:r>
          </a:p>
          <a:p>
            <a:pPr algn="ctr"/>
            <a:r>
              <a:rPr lang="en-US" altLang="ko-KR"/>
              <a:t>Control</a:t>
            </a:r>
          </a:p>
          <a:p>
            <a:pPr algn="ctr"/>
            <a:r>
              <a:rPr lang="en-US" altLang="ko-KR"/>
              <a:t>logic</a:t>
            </a:r>
          </a:p>
        </p:txBody>
      </p:sp>
      <p:sp>
        <p:nvSpPr>
          <p:cNvPr id="112" name="Line 125"/>
          <p:cNvSpPr>
            <a:spLocks noChangeShapeType="1"/>
          </p:cNvSpPr>
          <p:nvPr/>
        </p:nvSpPr>
        <p:spPr bwMode="auto">
          <a:xfrm>
            <a:off x="6320680" y="3461792"/>
            <a:ext cx="95250" cy="95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" name="Line 126"/>
          <p:cNvSpPr>
            <a:spLocks noChangeShapeType="1"/>
          </p:cNvSpPr>
          <p:nvPr/>
        </p:nvSpPr>
        <p:spPr bwMode="auto">
          <a:xfrm>
            <a:off x="5558680" y="2423567"/>
            <a:ext cx="85725" cy="38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4" name="Line 127"/>
          <p:cNvSpPr>
            <a:spLocks noChangeShapeType="1"/>
          </p:cNvSpPr>
          <p:nvPr/>
        </p:nvSpPr>
        <p:spPr bwMode="auto">
          <a:xfrm>
            <a:off x="4263280" y="1956842"/>
            <a:ext cx="0" cy="904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Line 129"/>
          <p:cNvSpPr>
            <a:spLocks noChangeShapeType="1"/>
          </p:cNvSpPr>
          <p:nvPr/>
        </p:nvSpPr>
        <p:spPr bwMode="auto">
          <a:xfrm>
            <a:off x="4263280" y="2852192"/>
            <a:ext cx="685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6" name="Rectangle 130"/>
          <p:cNvSpPr>
            <a:spLocks noChangeArrowheads="1"/>
          </p:cNvSpPr>
          <p:nvPr/>
        </p:nvSpPr>
        <p:spPr bwMode="auto">
          <a:xfrm>
            <a:off x="1281955" y="2147342"/>
            <a:ext cx="5438775" cy="4076700"/>
          </a:xfrm>
          <a:prstGeom prst="rect">
            <a:avLst/>
          </a:prstGeom>
          <a:noFill/>
          <a:ln w="381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en-US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4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412"/>
    </mc:Choice>
    <mc:Fallback>
      <p:transition spd="slow" advTm="661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TIMING  SIGNALS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pic>
        <p:nvPicPr>
          <p:cNvPr id="5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2552700"/>
            <a:ext cx="6632575" cy="377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66725" y="915814"/>
            <a:ext cx="8008938" cy="12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- Generated by 4-bit sequence counter and 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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16 decoder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- The SC can be incremented or cleared.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- Example:   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, 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, 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, 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, 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, 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, 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, . . .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    Assume: At time 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, SC is cleared to 0 if decoder output D3 is active.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269357" y="2191965"/>
            <a:ext cx="2094731" cy="339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 SC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0 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022"/>
    </mc:Choice>
    <mc:Fallback>
      <p:transition spd="slow" advTm="240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INSTRUCTION  CYCLE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801052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kumimoji="1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543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defTabSz="762000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kumimoji="1"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marR="0" lvl="0" indent="-4572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In Basic Computer, a machine instruction is executed in the following cycle:</a:t>
            </a:r>
          </a:p>
          <a:p>
            <a:pPr marL="800100" marR="0" lvl="1" indent="-3429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Fetch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an instruction from memory</a:t>
            </a:r>
          </a:p>
          <a:p>
            <a:pPr marL="800100" marR="0" lvl="1" indent="-3429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Decode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the instruction</a:t>
            </a:r>
          </a:p>
          <a:p>
            <a:pPr marL="800100" marR="0" lvl="1" indent="-3429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Read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the effective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address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from memory if the instruction has an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</a:rPr>
              <a:t>indirect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address</a:t>
            </a:r>
          </a:p>
          <a:p>
            <a:pPr marL="800100" marR="0" lvl="1" indent="-3429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</a:rPr>
              <a:t>Execute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the instruction</a:t>
            </a:r>
          </a:p>
          <a:p>
            <a:pPr marL="800100" marR="0" lvl="1" indent="-3429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AutoNum type="arabicPeriod"/>
              <a:tabLst/>
              <a:defRPr/>
            </a:pPr>
            <a:endParaRPr kumimoji="1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457200" marR="0" lvl="0" indent="-4572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After an instruction is executed, the cycle starts again at step 1, for the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next instruction</a:t>
            </a:r>
          </a:p>
          <a:p>
            <a:pPr marL="457200" marR="0" lvl="0" indent="-4572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457200" marR="0" lvl="0" indent="-4572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1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Note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: Every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different 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processor has its own (different) 			</a:t>
            </a: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+mn-cs"/>
              </a:rPr>
              <a:t>instruction cycle </a:t>
            </a:r>
          </a:p>
          <a:p>
            <a:pPr marL="457200" marR="0" lvl="0" indent="-4572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  <a:p>
            <a:pPr marL="457200" marR="0" lvl="0" indent="-457200" algn="l" defTabSz="7620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Tx/>
              <a:buChar char="–"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108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558"/>
    </mc:Choice>
    <mc:Fallback>
      <p:transition spd="slow" advTm="397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FETCH and DECODE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27188" y="1328738"/>
            <a:ext cx="34925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09575" y="1063625"/>
            <a:ext cx="2474913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• Fetch and Decode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27363" y="1084263"/>
            <a:ext cx="5344412" cy="6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T0: AR 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굴림" pitchFamily="50" charset="-127"/>
              </a:rPr>
              <a:t>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PC  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(S</a:t>
            </a:r>
            <a:r>
              <a:rPr kumimoji="1" lang="en-US" altLang="ko-KR" sz="1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</a:t>
            </a:r>
            <a:r>
              <a:rPr kumimoji="1" lang="en-US" altLang="ko-KR" sz="1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</a:t>
            </a:r>
            <a:r>
              <a:rPr kumimoji="1" lang="en-US" altLang="ko-KR" sz="1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=010, T</a:t>
            </a:r>
            <a:r>
              <a:rPr kumimoji="1" lang="en-US" altLang="ko-KR" sz="1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=1)</a:t>
            </a:r>
          </a:p>
          <a:p>
            <a:pPr marL="0" marR="0" lvl="0" indent="0" defTabSz="76200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T1: IR 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굴림" pitchFamily="50" charset="-127"/>
              </a:rPr>
              <a:t>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M [AR],  PC 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굴림" pitchFamily="50" charset="-127"/>
              </a:rPr>
              <a:t>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PC + 1   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(S</a:t>
            </a:r>
            <a:r>
              <a:rPr kumimoji="1" lang="en-US" altLang="ko-KR" sz="1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</a:t>
            </a:r>
            <a:r>
              <a:rPr kumimoji="1" lang="en-US" altLang="ko-KR" sz="1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</a:t>
            </a:r>
            <a:r>
              <a:rPr kumimoji="1" lang="en-US" altLang="ko-KR" sz="1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=111, T</a:t>
            </a:r>
            <a:r>
              <a:rPr kumimoji="1" lang="en-US" altLang="ko-KR" sz="14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=1)</a:t>
            </a:r>
          </a:p>
          <a:p>
            <a:pPr marL="0" marR="0" lvl="0" indent="0" defTabSz="76200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T2: D0, . . . , D7 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굴림" pitchFamily="50" charset="-127"/>
              </a:rPr>
              <a:t>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Decode IR(12-14), AR 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굴림" pitchFamily="50" charset="-127"/>
              </a:rPr>
              <a:t>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IR(0-11), I 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굴림" pitchFamily="50" charset="-127"/>
              </a:rPr>
              <a:t></a:t>
            </a: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IR(15)</a:t>
            </a:r>
          </a:p>
        </p:txBody>
      </p:sp>
      <p:sp>
        <p:nvSpPr>
          <p:cNvPr id="9" name="Arc 8"/>
          <p:cNvSpPr>
            <a:spLocks/>
          </p:cNvSpPr>
          <p:nvPr/>
        </p:nvSpPr>
        <p:spPr bwMode="auto">
          <a:xfrm>
            <a:off x="5475288" y="2044700"/>
            <a:ext cx="112712" cy="87313"/>
          </a:xfrm>
          <a:custGeom>
            <a:avLst/>
            <a:gdLst>
              <a:gd name="T0" fmla="*/ 183936560 w 21600"/>
              <a:gd name="T1" fmla="*/ 1465757543 h 17255"/>
              <a:gd name="T2" fmla="*/ 194896863 w 21600"/>
              <a:gd name="T3" fmla="*/ 0 h 17255"/>
              <a:gd name="T4" fmla="*/ 2147483647 w 21600"/>
              <a:gd name="T5" fmla="*/ 742942901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5232400" y="2098675"/>
            <a:ext cx="2428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2411413" y="2030413"/>
            <a:ext cx="25304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>
            <a:off x="4824413" y="2098675"/>
            <a:ext cx="1238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flipH="1" flipV="1">
            <a:off x="4824413" y="2170113"/>
            <a:ext cx="128587" cy="47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grpSp>
        <p:nvGrpSpPr>
          <p:cNvPr id="14" name="Group 19"/>
          <p:cNvGrpSpPr>
            <a:grpSpLocks/>
          </p:cNvGrpSpPr>
          <p:nvPr/>
        </p:nvGrpSpPr>
        <p:grpSpPr bwMode="auto">
          <a:xfrm>
            <a:off x="4906963" y="1971675"/>
            <a:ext cx="320675" cy="255588"/>
            <a:chOff x="2608" y="2732"/>
            <a:chExt cx="217" cy="176"/>
          </a:xfrm>
        </p:grpSpPr>
        <p:sp>
          <p:nvSpPr>
            <p:cNvPr id="15" name="Arc 13"/>
            <p:cNvSpPr>
              <a:spLocks/>
            </p:cNvSpPr>
            <p:nvPr/>
          </p:nvSpPr>
          <p:spPr bwMode="auto">
            <a:xfrm>
              <a:off x="2644" y="2737"/>
              <a:ext cx="181" cy="80"/>
            </a:xfrm>
            <a:custGeom>
              <a:avLst/>
              <a:gdLst>
                <a:gd name="T0" fmla="*/ 0 w 21720"/>
                <a:gd name="T1" fmla="*/ 0 h 21600"/>
                <a:gd name="T2" fmla="*/ 0 w 21720"/>
                <a:gd name="T3" fmla="*/ 0 h 21600"/>
                <a:gd name="T4" fmla="*/ 0 w 2172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20" h="21600" fill="none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</a:path>
                <a:path w="21720" h="21600" stroke="0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  <a:lnTo>
                    <a:pt x="12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6" name="Arc 14"/>
            <p:cNvSpPr>
              <a:spLocks/>
            </p:cNvSpPr>
            <p:nvPr/>
          </p:nvSpPr>
          <p:spPr bwMode="auto">
            <a:xfrm>
              <a:off x="2644" y="2816"/>
              <a:ext cx="180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616" y="2732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2616" y="2908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9" name="Arc 17"/>
            <p:cNvSpPr>
              <a:spLocks/>
            </p:cNvSpPr>
            <p:nvPr/>
          </p:nvSpPr>
          <p:spPr bwMode="auto">
            <a:xfrm>
              <a:off x="2608" y="2737"/>
              <a:ext cx="33" cy="80"/>
            </a:xfrm>
            <a:custGeom>
              <a:avLst/>
              <a:gdLst>
                <a:gd name="T0" fmla="*/ 0 w 22275"/>
                <a:gd name="T1" fmla="*/ 0 h 21600"/>
                <a:gd name="T2" fmla="*/ 0 w 22275"/>
                <a:gd name="T3" fmla="*/ 0 h 21600"/>
                <a:gd name="T4" fmla="*/ 0 w 2227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275" h="21600" fill="none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</a:path>
                <a:path w="22275" h="21600" stroke="0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  <a:lnTo>
                    <a:pt x="675" y="21600"/>
                  </a:lnTo>
                  <a:lnTo>
                    <a:pt x="-1" y="1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20" name="Arc 18"/>
            <p:cNvSpPr>
              <a:spLocks/>
            </p:cNvSpPr>
            <p:nvPr/>
          </p:nvSpPr>
          <p:spPr bwMode="auto">
            <a:xfrm>
              <a:off x="2608" y="2816"/>
              <a:ext cx="3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21" name="Arc 20"/>
          <p:cNvSpPr>
            <a:spLocks/>
          </p:cNvSpPr>
          <p:nvPr/>
        </p:nvSpPr>
        <p:spPr bwMode="auto">
          <a:xfrm>
            <a:off x="5475288" y="2370138"/>
            <a:ext cx="112712" cy="87312"/>
          </a:xfrm>
          <a:custGeom>
            <a:avLst/>
            <a:gdLst>
              <a:gd name="T0" fmla="*/ 183936560 w 21600"/>
              <a:gd name="T1" fmla="*/ 1465640474 h 17255"/>
              <a:gd name="T2" fmla="*/ 194896863 w 21600"/>
              <a:gd name="T3" fmla="*/ 0 h 17255"/>
              <a:gd name="T4" fmla="*/ 2147483647 w 21600"/>
              <a:gd name="T5" fmla="*/ 742893137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2" name="Line 21"/>
          <p:cNvSpPr>
            <a:spLocks noChangeShapeType="1"/>
          </p:cNvSpPr>
          <p:nvPr/>
        </p:nvSpPr>
        <p:spPr bwMode="auto">
          <a:xfrm>
            <a:off x="5237163" y="2424113"/>
            <a:ext cx="2381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H="1">
            <a:off x="4694238" y="2366963"/>
            <a:ext cx="2651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H="1">
            <a:off x="2411413" y="2424113"/>
            <a:ext cx="254158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H="1" flipV="1">
            <a:off x="4824413" y="2495550"/>
            <a:ext cx="123825" cy="47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grpSp>
        <p:nvGrpSpPr>
          <p:cNvPr id="26" name="Group 31"/>
          <p:cNvGrpSpPr>
            <a:grpSpLocks/>
          </p:cNvGrpSpPr>
          <p:nvPr/>
        </p:nvGrpSpPr>
        <p:grpSpPr bwMode="auto">
          <a:xfrm>
            <a:off x="4906963" y="2297113"/>
            <a:ext cx="320675" cy="268287"/>
            <a:chOff x="2608" y="2956"/>
            <a:chExt cx="217" cy="184"/>
          </a:xfrm>
        </p:grpSpPr>
        <p:sp>
          <p:nvSpPr>
            <p:cNvPr id="27" name="Arc 25"/>
            <p:cNvSpPr>
              <a:spLocks/>
            </p:cNvSpPr>
            <p:nvPr/>
          </p:nvSpPr>
          <p:spPr bwMode="auto">
            <a:xfrm>
              <a:off x="2644" y="2961"/>
              <a:ext cx="181" cy="84"/>
            </a:xfrm>
            <a:custGeom>
              <a:avLst/>
              <a:gdLst>
                <a:gd name="T0" fmla="*/ 0 w 21720"/>
                <a:gd name="T1" fmla="*/ 0 h 21600"/>
                <a:gd name="T2" fmla="*/ 0 w 21720"/>
                <a:gd name="T3" fmla="*/ 0 h 21600"/>
                <a:gd name="T4" fmla="*/ 0 w 2172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20" h="21600" fill="none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</a:path>
                <a:path w="21720" h="21600" stroke="0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  <a:lnTo>
                    <a:pt x="12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28" name="Arc 26"/>
            <p:cNvSpPr>
              <a:spLocks/>
            </p:cNvSpPr>
            <p:nvPr/>
          </p:nvSpPr>
          <p:spPr bwMode="auto">
            <a:xfrm>
              <a:off x="2644" y="3044"/>
              <a:ext cx="180" cy="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2616" y="2956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2616" y="3140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31" name="Arc 29"/>
            <p:cNvSpPr>
              <a:spLocks/>
            </p:cNvSpPr>
            <p:nvPr/>
          </p:nvSpPr>
          <p:spPr bwMode="auto">
            <a:xfrm>
              <a:off x="2608" y="2961"/>
              <a:ext cx="33" cy="84"/>
            </a:xfrm>
            <a:custGeom>
              <a:avLst/>
              <a:gdLst>
                <a:gd name="T0" fmla="*/ 0 w 22275"/>
                <a:gd name="T1" fmla="*/ 0 h 21600"/>
                <a:gd name="T2" fmla="*/ 0 w 22275"/>
                <a:gd name="T3" fmla="*/ 0 h 21600"/>
                <a:gd name="T4" fmla="*/ 0 w 2227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275" h="21600" fill="none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</a:path>
                <a:path w="22275" h="21600" stroke="0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  <a:lnTo>
                    <a:pt x="675" y="21600"/>
                  </a:lnTo>
                  <a:lnTo>
                    <a:pt x="-1" y="1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32" name="Arc 30"/>
            <p:cNvSpPr>
              <a:spLocks/>
            </p:cNvSpPr>
            <p:nvPr/>
          </p:nvSpPr>
          <p:spPr bwMode="auto">
            <a:xfrm>
              <a:off x="2608" y="3044"/>
              <a:ext cx="32" cy="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33" name="Arc 32"/>
          <p:cNvSpPr>
            <a:spLocks/>
          </p:cNvSpPr>
          <p:nvPr/>
        </p:nvSpPr>
        <p:spPr bwMode="auto">
          <a:xfrm>
            <a:off x="5475288" y="2711450"/>
            <a:ext cx="112712" cy="90488"/>
          </a:xfrm>
          <a:custGeom>
            <a:avLst/>
            <a:gdLst>
              <a:gd name="T0" fmla="*/ 183936560 w 21600"/>
              <a:gd name="T1" fmla="*/ 1882120860 h 17255"/>
              <a:gd name="T2" fmla="*/ 194896863 w 21600"/>
              <a:gd name="T3" fmla="*/ 0 h 17255"/>
              <a:gd name="T4" fmla="*/ 2147483647 w 21600"/>
              <a:gd name="T5" fmla="*/ 953974095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5232400" y="2762250"/>
            <a:ext cx="2428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 flipH="1">
            <a:off x="4694238" y="2692400"/>
            <a:ext cx="2476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 flipH="1">
            <a:off x="4824413" y="2762250"/>
            <a:ext cx="1238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H="1">
            <a:off x="4824413" y="2820988"/>
            <a:ext cx="1174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grpSp>
        <p:nvGrpSpPr>
          <p:cNvPr id="38" name="Group 43"/>
          <p:cNvGrpSpPr>
            <a:grpSpLocks/>
          </p:cNvGrpSpPr>
          <p:nvPr/>
        </p:nvGrpSpPr>
        <p:grpSpPr bwMode="auto">
          <a:xfrm>
            <a:off x="4906963" y="2624138"/>
            <a:ext cx="320675" cy="266700"/>
            <a:chOff x="2608" y="3180"/>
            <a:chExt cx="217" cy="184"/>
          </a:xfrm>
        </p:grpSpPr>
        <p:sp>
          <p:nvSpPr>
            <p:cNvPr id="39" name="Arc 37"/>
            <p:cNvSpPr>
              <a:spLocks/>
            </p:cNvSpPr>
            <p:nvPr/>
          </p:nvSpPr>
          <p:spPr bwMode="auto">
            <a:xfrm>
              <a:off x="2644" y="3185"/>
              <a:ext cx="181" cy="84"/>
            </a:xfrm>
            <a:custGeom>
              <a:avLst/>
              <a:gdLst>
                <a:gd name="T0" fmla="*/ 0 w 21720"/>
                <a:gd name="T1" fmla="*/ 0 h 21600"/>
                <a:gd name="T2" fmla="*/ 0 w 21720"/>
                <a:gd name="T3" fmla="*/ 0 h 21600"/>
                <a:gd name="T4" fmla="*/ 0 w 2172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20" h="21600" fill="none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</a:path>
                <a:path w="21720" h="21600" stroke="0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  <a:lnTo>
                    <a:pt x="12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40" name="Arc 38"/>
            <p:cNvSpPr>
              <a:spLocks/>
            </p:cNvSpPr>
            <p:nvPr/>
          </p:nvSpPr>
          <p:spPr bwMode="auto">
            <a:xfrm>
              <a:off x="2644" y="3268"/>
              <a:ext cx="180" cy="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2616" y="3180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2616" y="3364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43" name="Arc 41"/>
            <p:cNvSpPr>
              <a:spLocks/>
            </p:cNvSpPr>
            <p:nvPr/>
          </p:nvSpPr>
          <p:spPr bwMode="auto">
            <a:xfrm>
              <a:off x="2608" y="3185"/>
              <a:ext cx="33" cy="84"/>
            </a:xfrm>
            <a:custGeom>
              <a:avLst/>
              <a:gdLst>
                <a:gd name="T0" fmla="*/ 0 w 22275"/>
                <a:gd name="T1" fmla="*/ 0 h 21600"/>
                <a:gd name="T2" fmla="*/ 0 w 22275"/>
                <a:gd name="T3" fmla="*/ 0 h 21600"/>
                <a:gd name="T4" fmla="*/ 0 w 2227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275" h="21600" fill="none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</a:path>
                <a:path w="22275" h="21600" stroke="0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  <a:lnTo>
                    <a:pt x="675" y="21600"/>
                  </a:lnTo>
                  <a:lnTo>
                    <a:pt x="-1" y="1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44" name="Arc 42"/>
            <p:cNvSpPr>
              <a:spLocks/>
            </p:cNvSpPr>
            <p:nvPr/>
          </p:nvSpPr>
          <p:spPr bwMode="auto">
            <a:xfrm>
              <a:off x="2608" y="3268"/>
              <a:ext cx="32" cy="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45" name="Line 44"/>
          <p:cNvSpPr>
            <a:spLocks noChangeShapeType="1"/>
          </p:cNvSpPr>
          <p:nvPr/>
        </p:nvSpPr>
        <p:spPr bwMode="auto">
          <a:xfrm>
            <a:off x="5580063" y="1895475"/>
            <a:ext cx="0" cy="10731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527675" y="1968500"/>
            <a:ext cx="3397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</a:t>
            </a:r>
            <a:r>
              <a:rPr kumimoji="1" lang="en-US" altLang="ko-KR" sz="12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5534025" y="2306638"/>
            <a:ext cx="3397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</a:t>
            </a:r>
            <a:r>
              <a:rPr kumimoji="1" lang="en-US" altLang="ko-KR" sz="12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5540375" y="2646363"/>
            <a:ext cx="3397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</a:t>
            </a:r>
            <a:r>
              <a:rPr kumimoji="1" lang="en-US" altLang="ko-KR" sz="12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49" name="Line 48"/>
          <p:cNvSpPr>
            <a:spLocks noChangeShapeType="1"/>
          </p:cNvSpPr>
          <p:nvPr/>
        </p:nvSpPr>
        <p:spPr bwMode="auto">
          <a:xfrm>
            <a:off x="5592763" y="1901825"/>
            <a:ext cx="8128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830888" y="2274888"/>
            <a:ext cx="51593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Bus</a:t>
            </a:r>
          </a:p>
        </p:txBody>
      </p:sp>
      <p:sp>
        <p:nvSpPr>
          <p:cNvPr id="51" name="Line 50"/>
          <p:cNvSpPr>
            <a:spLocks noChangeShapeType="1"/>
          </p:cNvSpPr>
          <p:nvPr/>
        </p:nvSpPr>
        <p:spPr bwMode="auto">
          <a:xfrm>
            <a:off x="6397625" y="1895475"/>
            <a:ext cx="0" cy="1066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2" name="Line 51"/>
          <p:cNvSpPr>
            <a:spLocks noChangeShapeType="1"/>
          </p:cNvSpPr>
          <p:nvPr/>
        </p:nvSpPr>
        <p:spPr bwMode="auto">
          <a:xfrm>
            <a:off x="5586413" y="2959100"/>
            <a:ext cx="3270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3" name="Line 52"/>
          <p:cNvSpPr>
            <a:spLocks noChangeShapeType="1"/>
          </p:cNvSpPr>
          <p:nvPr/>
        </p:nvSpPr>
        <p:spPr bwMode="auto">
          <a:xfrm>
            <a:off x="6054725" y="2959100"/>
            <a:ext cx="3556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4" name="Line 53"/>
          <p:cNvSpPr>
            <a:spLocks noChangeShapeType="1"/>
          </p:cNvSpPr>
          <p:nvPr/>
        </p:nvSpPr>
        <p:spPr bwMode="auto">
          <a:xfrm>
            <a:off x="5918200" y="2965450"/>
            <a:ext cx="0" cy="31654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857875" y="2986088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7</a:t>
            </a:r>
          </a:p>
        </p:txBody>
      </p:sp>
      <p:sp>
        <p:nvSpPr>
          <p:cNvPr id="56" name="Line 55"/>
          <p:cNvSpPr>
            <a:spLocks noChangeShapeType="1"/>
          </p:cNvSpPr>
          <p:nvPr/>
        </p:nvSpPr>
        <p:spPr bwMode="auto">
          <a:xfrm>
            <a:off x="6048375" y="2965450"/>
            <a:ext cx="0" cy="3303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3440113" y="2825750"/>
            <a:ext cx="1123950" cy="56991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3570288" y="2873375"/>
            <a:ext cx="86201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Memory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3746500" y="3048000"/>
            <a:ext cx="50482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unit</a:t>
            </a:r>
          </a:p>
        </p:txBody>
      </p:sp>
      <p:sp>
        <p:nvSpPr>
          <p:cNvPr id="60" name="Line 59"/>
          <p:cNvSpPr>
            <a:spLocks noChangeShapeType="1"/>
          </p:cNvSpPr>
          <p:nvPr/>
        </p:nvSpPr>
        <p:spPr bwMode="auto">
          <a:xfrm>
            <a:off x="4711700" y="2036763"/>
            <a:ext cx="0" cy="6556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1" name="Arc 60"/>
          <p:cNvSpPr>
            <a:spLocks/>
          </p:cNvSpPr>
          <p:nvPr/>
        </p:nvSpPr>
        <p:spPr bwMode="auto">
          <a:xfrm>
            <a:off x="5807075" y="3033713"/>
            <a:ext cx="112713" cy="87312"/>
          </a:xfrm>
          <a:custGeom>
            <a:avLst/>
            <a:gdLst>
              <a:gd name="T0" fmla="*/ 183945299 w 21600"/>
              <a:gd name="T1" fmla="*/ 1465640474 h 17255"/>
              <a:gd name="T2" fmla="*/ 194906038 w 21600"/>
              <a:gd name="T3" fmla="*/ 0 h 17255"/>
              <a:gd name="T4" fmla="*/ 2147483647 w 21600"/>
              <a:gd name="T5" fmla="*/ 742893137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2" name="Line 61"/>
          <p:cNvSpPr>
            <a:spLocks noChangeShapeType="1"/>
          </p:cNvSpPr>
          <p:nvPr/>
        </p:nvSpPr>
        <p:spPr bwMode="auto">
          <a:xfrm>
            <a:off x="4575175" y="3087688"/>
            <a:ext cx="12303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3" name="Arc 62"/>
          <p:cNvSpPr>
            <a:spLocks/>
          </p:cNvSpPr>
          <p:nvPr/>
        </p:nvSpPr>
        <p:spPr bwMode="auto">
          <a:xfrm>
            <a:off x="4581525" y="3230563"/>
            <a:ext cx="112713" cy="87312"/>
          </a:xfrm>
          <a:custGeom>
            <a:avLst/>
            <a:gdLst>
              <a:gd name="T0" fmla="*/ 2075742338 w 21600"/>
              <a:gd name="T1" fmla="*/ 0 h 17464"/>
              <a:gd name="T2" fmla="*/ 2086908549 w 21600"/>
              <a:gd name="T3" fmla="*/ 1363500174 h 17464"/>
              <a:gd name="T4" fmla="*/ 0 w 21600"/>
              <a:gd name="T5" fmla="*/ 691121021 h 174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464" fill="none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</a:path>
              <a:path w="21600" h="17464" stroke="0" extrusionOk="0">
                <a:moveTo>
                  <a:pt x="19702" y="0"/>
                </a:moveTo>
                <a:cubicBezTo>
                  <a:pt x="20953" y="2783"/>
                  <a:pt x="21600" y="5800"/>
                  <a:pt x="21600" y="8852"/>
                </a:cubicBezTo>
                <a:cubicBezTo>
                  <a:pt x="21600" y="11815"/>
                  <a:pt x="20990" y="14746"/>
                  <a:pt x="19808" y="17463"/>
                </a:cubicBezTo>
                <a:lnTo>
                  <a:pt x="0" y="8852"/>
                </a:lnTo>
                <a:lnTo>
                  <a:pt x="197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4" name="Line 63"/>
          <p:cNvSpPr>
            <a:spLocks noChangeShapeType="1"/>
          </p:cNvSpPr>
          <p:nvPr/>
        </p:nvSpPr>
        <p:spPr bwMode="auto">
          <a:xfrm>
            <a:off x="4683125" y="3284538"/>
            <a:ext cx="7747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4633913" y="3255963"/>
            <a:ext cx="7889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Address</a:t>
            </a:r>
          </a:p>
        </p:txBody>
      </p:sp>
      <p:sp>
        <p:nvSpPr>
          <p:cNvPr id="66" name="Arc 65"/>
          <p:cNvSpPr>
            <a:spLocks/>
          </p:cNvSpPr>
          <p:nvPr/>
        </p:nvSpPr>
        <p:spPr bwMode="auto">
          <a:xfrm>
            <a:off x="3992563" y="3402013"/>
            <a:ext cx="90487" cy="109537"/>
          </a:xfrm>
          <a:custGeom>
            <a:avLst/>
            <a:gdLst>
              <a:gd name="T0" fmla="*/ 1750816631 w 17464"/>
              <a:gd name="T1" fmla="*/ 1708495943 h 21600"/>
              <a:gd name="T2" fmla="*/ 0 w 17464"/>
              <a:gd name="T3" fmla="*/ 1699346942 h 21600"/>
              <a:gd name="T4" fmla="*/ 887432817 w 1746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lnTo>
                  <a:pt x="17463" y="198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7" name="Line 66"/>
          <p:cNvSpPr>
            <a:spLocks noChangeShapeType="1"/>
          </p:cNvSpPr>
          <p:nvPr/>
        </p:nvSpPr>
        <p:spPr bwMode="auto">
          <a:xfrm>
            <a:off x="4037013" y="3511550"/>
            <a:ext cx="0" cy="1746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4003675" y="3435350"/>
            <a:ext cx="5524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Read</a:t>
            </a:r>
          </a:p>
        </p:txBody>
      </p:sp>
      <p:sp>
        <p:nvSpPr>
          <p:cNvPr id="69" name="Arc 68"/>
          <p:cNvSpPr>
            <a:spLocks/>
          </p:cNvSpPr>
          <p:nvPr/>
        </p:nvSpPr>
        <p:spPr bwMode="auto">
          <a:xfrm>
            <a:off x="3322638" y="3033713"/>
            <a:ext cx="112712" cy="87312"/>
          </a:xfrm>
          <a:custGeom>
            <a:avLst/>
            <a:gdLst>
              <a:gd name="T0" fmla="*/ 183936560 w 21600"/>
              <a:gd name="T1" fmla="*/ 1465640474 h 17255"/>
              <a:gd name="T2" fmla="*/ 194896863 w 21600"/>
              <a:gd name="T3" fmla="*/ 0 h 17255"/>
              <a:gd name="T4" fmla="*/ 2147483647 w 21600"/>
              <a:gd name="T5" fmla="*/ 742893137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70" name="Line 69"/>
          <p:cNvSpPr>
            <a:spLocks noChangeShapeType="1"/>
          </p:cNvSpPr>
          <p:nvPr/>
        </p:nvSpPr>
        <p:spPr bwMode="auto">
          <a:xfrm>
            <a:off x="2032000" y="3087688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71" name="Line 70"/>
          <p:cNvSpPr>
            <a:spLocks noChangeShapeType="1"/>
          </p:cNvSpPr>
          <p:nvPr/>
        </p:nvSpPr>
        <p:spPr bwMode="auto">
          <a:xfrm>
            <a:off x="2700338" y="2430463"/>
            <a:ext cx="0" cy="20399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72" name="Line 71"/>
          <p:cNvSpPr>
            <a:spLocks noChangeShapeType="1"/>
          </p:cNvSpPr>
          <p:nvPr/>
        </p:nvSpPr>
        <p:spPr bwMode="auto">
          <a:xfrm>
            <a:off x="2901950" y="2036763"/>
            <a:ext cx="0" cy="3822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73" name="Line 72"/>
          <p:cNvSpPr>
            <a:spLocks noChangeShapeType="1"/>
          </p:cNvSpPr>
          <p:nvPr/>
        </p:nvSpPr>
        <p:spPr bwMode="auto">
          <a:xfrm flipH="1">
            <a:off x="3014663" y="3681413"/>
            <a:ext cx="1301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74" name="Line 73"/>
          <p:cNvSpPr>
            <a:spLocks noChangeShapeType="1"/>
          </p:cNvSpPr>
          <p:nvPr/>
        </p:nvSpPr>
        <p:spPr bwMode="auto">
          <a:xfrm flipH="1">
            <a:off x="2884488" y="3751263"/>
            <a:ext cx="2603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grpSp>
        <p:nvGrpSpPr>
          <p:cNvPr id="75" name="Group 80"/>
          <p:cNvGrpSpPr>
            <a:grpSpLocks/>
          </p:cNvGrpSpPr>
          <p:nvPr/>
        </p:nvGrpSpPr>
        <p:grpSpPr bwMode="auto">
          <a:xfrm>
            <a:off x="3097213" y="3552825"/>
            <a:ext cx="320675" cy="254000"/>
            <a:chOff x="1384" y="3820"/>
            <a:chExt cx="217" cy="176"/>
          </a:xfrm>
        </p:grpSpPr>
        <p:sp>
          <p:nvSpPr>
            <p:cNvPr id="76" name="Arc 74"/>
            <p:cNvSpPr>
              <a:spLocks/>
            </p:cNvSpPr>
            <p:nvPr/>
          </p:nvSpPr>
          <p:spPr bwMode="auto">
            <a:xfrm>
              <a:off x="1420" y="3825"/>
              <a:ext cx="181" cy="80"/>
            </a:xfrm>
            <a:custGeom>
              <a:avLst/>
              <a:gdLst>
                <a:gd name="T0" fmla="*/ 0 w 21720"/>
                <a:gd name="T1" fmla="*/ 0 h 21600"/>
                <a:gd name="T2" fmla="*/ 0 w 21720"/>
                <a:gd name="T3" fmla="*/ 0 h 21600"/>
                <a:gd name="T4" fmla="*/ 0 w 2172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20" h="21600" fill="none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</a:path>
                <a:path w="21720" h="21600" stroke="0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  <a:lnTo>
                    <a:pt x="12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77" name="Arc 75"/>
            <p:cNvSpPr>
              <a:spLocks/>
            </p:cNvSpPr>
            <p:nvPr/>
          </p:nvSpPr>
          <p:spPr bwMode="auto">
            <a:xfrm>
              <a:off x="1420" y="3904"/>
              <a:ext cx="180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78" name="Line 76"/>
            <p:cNvSpPr>
              <a:spLocks noChangeShapeType="1"/>
            </p:cNvSpPr>
            <p:nvPr/>
          </p:nvSpPr>
          <p:spPr bwMode="auto">
            <a:xfrm>
              <a:off x="1392" y="3820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79" name="Line 77"/>
            <p:cNvSpPr>
              <a:spLocks noChangeShapeType="1"/>
            </p:cNvSpPr>
            <p:nvPr/>
          </p:nvSpPr>
          <p:spPr bwMode="auto">
            <a:xfrm>
              <a:off x="1392" y="3996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0" name="Arc 78"/>
            <p:cNvSpPr>
              <a:spLocks/>
            </p:cNvSpPr>
            <p:nvPr/>
          </p:nvSpPr>
          <p:spPr bwMode="auto">
            <a:xfrm>
              <a:off x="1384" y="3825"/>
              <a:ext cx="33" cy="80"/>
            </a:xfrm>
            <a:custGeom>
              <a:avLst/>
              <a:gdLst>
                <a:gd name="T0" fmla="*/ 0 w 22275"/>
                <a:gd name="T1" fmla="*/ 0 h 21600"/>
                <a:gd name="T2" fmla="*/ 0 w 22275"/>
                <a:gd name="T3" fmla="*/ 0 h 21600"/>
                <a:gd name="T4" fmla="*/ 0 w 2227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275" h="21600" fill="none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</a:path>
                <a:path w="22275" h="21600" stroke="0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  <a:lnTo>
                    <a:pt x="675" y="21600"/>
                  </a:lnTo>
                  <a:lnTo>
                    <a:pt x="-1" y="1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1" name="Arc 79"/>
            <p:cNvSpPr>
              <a:spLocks/>
            </p:cNvSpPr>
            <p:nvPr/>
          </p:nvSpPr>
          <p:spPr bwMode="auto">
            <a:xfrm>
              <a:off x="1384" y="3904"/>
              <a:ext cx="3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82" name="Line 81"/>
          <p:cNvSpPr>
            <a:spLocks noChangeShapeType="1"/>
          </p:cNvSpPr>
          <p:nvPr/>
        </p:nvSpPr>
        <p:spPr bwMode="auto">
          <a:xfrm flipH="1" flipV="1">
            <a:off x="3014663" y="3609975"/>
            <a:ext cx="123825" cy="6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83" name="Line 83"/>
          <p:cNvSpPr>
            <a:spLocks noChangeShapeType="1"/>
          </p:cNvSpPr>
          <p:nvPr/>
        </p:nvSpPr>
        <p:spPr bwMode="auto">
          <a:xfrm flipH="1">
            <a:off x="2695575" y="4464050"/>
            <a:ext cx="449263" cy="6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grpSp>
        <p:nvGrpSpPr>
          <p:cNvPr id="84" name="Group 90"/>
          <p:cNvGrpSpPr>
            <a:grpSpLocks/>
          </p:cNvGrpSpPr>
          <p:nvPr/>
        </p:nvGrpSpPr>
        <p:grpSpPr bwMode="auto">
          <a:xfrm>
            <a:off x="3097213" y="4273550"/>
            <a:ext cx="320675" cy="266700"/>
            <a:chOff x="1384" y="4316"/>
            <a:chExt cx="217" cy="184"/>
          </a:xfrm>
        </p:grpSpPr>
        <p:sp>
          <p:nvSpPr>
            <p:cNvPr id="85" name="Arc 84"/>
            <p:cNvSpPr>
              <a:spLocks/>
            </p:cNvSpPr>
            <p:nvPr/>
          </p:nvSpPr>
          <p:spPr bwMode="auto">
            <a:xfrm>
              <a:off x="1420" y="4321"/>
              <a:ext cx="181" cy="84"/>
            </a:xfrm>
            <a:custGeom>
              <a:avLst/>
              <a:gdLst>
                <a:gd name="T0" fmla="*/ 0 w 21720"/>
                <a:gd name="T1" fmla="*/ 0 h 21600"/>
                <a:gd name="T2" fmla="*/ 0 w 21720"/>
                <a:gd name="T3" fmla="*/ 0 h 21600"/>
                <a:gd name="T4" fmla="*/ 0 w 2172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20" h="21600" fill="none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</a:path>
                <a:path w="21720" h="21600" stroke="0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  <a:lnTo>
                    <a:pt x="12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6" name="Arc 85"/>
            <p:cNvSpPr>
              <a:spLocks/>
            </p:cNvSpPr>
            <p:nvPr/>
          </p:nvSpPr>
          <p:spPr bwMode="auto">
            <a:xfrm>
              <a:off x="1420" y="4404"/>
              <a:ext cx="180" cy="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7" name="Line 86"/>
            <p:cNvSpPr>
              <a:spLocks noChangeShapeType="1"/>
            </p:cNvSpPr>
            <p:nvPr/>
          </p:nvSpPr>
          <p:spPr bwMode="auto">
            <a:xfrm>
              <a:off x="1392" y="4316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8" name="Line 87"/>
            <p:cNvSpPr>
              <a:spLocks noChangeShapeType="1"/>
            </p:cNvSpPr>
            <p:nvPr/>
          </p:nvSpPr>
          <p:spPr bwMode="auto">
            <a:xfrm>
              <a:off x="1392" y="4500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89" name="Arc 88"/>
            <p:cNvSpPr>
              <a:spLocks/>
            </p:cNvSpPr>
            <p:nvPr/>
          </p:nvSpPr>
          <p:spPr bwMode="auto">
            <a:xfrm>
              <a:off x="1384" y="4321"/>
              <a:ext cx="33" cy="84"/>
            </a:xfrm>
            <a:custGeom>
              <a:avLst/>
              <a:gdLst>
                <a:gd name="T0" fmla="*/ 0 w 22275"/>
                <a:gd name="T1" fmla="*/ 0 h 21600"/>
                <a:gd name="T2" fmla="*/ 0 w 22275"/>
                <a:gd name="T3" fmla="*/ 0 h 21600"/>
                <a:gd name="T4" fmla="*/ 0 w 2227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275" h="21600" fill="none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</a:path>
                <a:path w="22275" h="21600" stroke="0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  <a:lnTo>
                    <a:pt x="675" y="21600"/>
                  </a:lnTo>
                  <a:lnTo>
                    <a:pt x="-1" y="1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90" name="Arc 89"/>
            <p:cNvSpPr>
              <a:spLocks/>
            </p:cNvSpPr>
            <p:nvPr/>
          </p:nvSpPr>
          <p:spPr bwMode="auto">
            <a:xfrm>
              <a:off x="1384" y="4404"/>
              <a:ext cx="32" cy="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91" name="Line 91"/>
          <p:cNvSpPr>
            <a:spLocks noChangeShapeType="1"/>
          </p:cNvSpPr>
          <p:nvPr/>
        </p:nvSpPr>
        <p:spPr bwMode="auto">
          <a:xfrm flipH="1">
            <a:off x="3014663" y="4341813"/>
            <a:ext cx="1238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2" name="Line 92"/>
          <p:cNvSpPr>
            <a:spLocks noChangeShapeType="1"/>
          </p:cNvSpPr>
          <p:nvPr/>
        </p:nvSpPr>
        <p:spPr bwMode="auto">
          <a:xfrm>
            <a:off x="3427413" y="3681413"/>
            <a:ext cx="6048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3" name="Rectangle 93"/>
          <p:cNvSpPr>
            <a:spLocks noChangeArrowheads="1"/>
          </p:cNvSpPr>
          <p:nvPr/>
        </p:nvSpPr>
        <p:spPr bwMode="auto">
          <a:xfrm>
            <a:off x="3711575" y="3954463"/>
            <a:ext cx="852488" cy="23018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94" name="Rectangle 94"/>
          <p:cNvSpPr>
            <a:spLocks noChangeArrowheads="1"/>
          </p:cNvSpPr>
          <p:nvPr/>
        </p:nvSpPr>
        <p:spPr bwMode="auto">
          <a:xfrm>
            <a:off x="3941763" y="3935413"/>
            <a:ext cx="43815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AR</a:t>
            </a:r>
          </a:p>
        </p:txBody>
      </p:sp>
      <p:sp>
        <p:nvSpPr>
          <p:cNvPr id="95" name="Arc 95"/>
          <p:cNvSpPr>
            <a:spLocks/>
          </p:cNvSpPr>
          <p:nvPr/>
        </p:nvSpPr>
        <p:spPr bwMode="auto">
          <a:xfrm>
            <a:off x="5807075" y="4021138"/>
            <a:ext cx="112713" cy="88900"/>
          </a:xfrm>
          <a:custGeom>
            <a:avLst/>
            <a:gdLst>
              <a:gd name="T0" fmla="*/ 183945299 w 21600"/>
              <a:gd name="T1" fmla="*/ 1662731827 h 17255"/>
              <a:gd name="T2" fmla="*/ 194906038 w 21600"/>
              <a:gd name="T3" fmla="*/ 0 h 17255"/>
              <a:gd name="T4" fmla="*/ 2147483647 w 21600"/>
              <a:gd name="T5" fmla="*/ 842793536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6" name="Line 96"/>
          <p:cNvSpPr>
            <a:spLocks noChangeShapeType="1"/>
          </p:cNvSpPr>
          <p:nvPr/>
        </p:nvSpPr>
        <p:spPr bwMode="auto">
          <a:xfrm>
            <a:off x="4556125" y="4076700"/>
            <a:ext cx="12493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7" name="Line 97"/>
          <p:cNvSpPr>
            <a:spLocks noChangeShapeType="1"/>
          </p:cNvSpPr>
          <p:nvPr/>
        </p:nvSpPr>
        <p:spPr bwMode="auto">
          <a:xfrm>
            <a:off x="5445125" y="3290888"/>
            <a:ext cx="0" cy="768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8" name="Arc 98"/>
          <p:cNvSpPr>
            <a:spLocks/>
          </p:cNvSpPr>
          <p:nvPr/>
        </p:nvSpPr>
        <p:spPr bwMode="auto">
          <a:xfrm>
            <a:off x="3595688" y="4021138"/>
            <a:ext cx="111125" cy="88900"/>
          </a:xfrm>
          <a:custGeom>
            <a:avLst/>
            <a:gdLst>
              <a:gd name="T0" fmla="*/ 166560725 w 21600"/>
              <a:gd name="T1" fmla="*/ 1662731827 h 17255"/>
              <a:gd name="T2" fmla="*/ 176479043 w 21600"/>
              <a:gd name="T3" fmla="*/ 0 h 17255"/>
              <a:gd name="T4" fmla="*/ 2060439637 w 21600"/>
              <a:gd name="T5" fmla="*/ 842793536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9" name="Line 99"/>
          <p:cNvSpPr>
            <a:spLocks noChangeShapeType="1"/>
          </p:cNvSpPr>
          <p:nvPr/>
        </p:nvSpPr>
        <p:spPr bwMode="auto">
          <a:xfrm>
            <a:off x="2032000" y="4076700"/>
            <a:ext cx="15938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0" name="Line 100"/>
          <p:cNvSpPr>
            <a:spLocks noChangeShapeType="1"/>
          </p:cNvSpPr>
          <p:nvPr/>
        </p:nvSpPr>
        <p:spPr bwMode="auto">
          <a:xfrm flipV="1">
            <a:off x="3427413" y="4400550"/>
            <a:ext cx="403225" cy="6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1" name="Arc 101"/>
          <p:cNvSpPr>
            <a:spLocks/>
          </p:cNvSpPr>
          <p:nvPr/>
        </p:nvSpPr>
        <p:spPr bwMode="auto">
          <a:xfrm>
            <a:off x="3792538" y="4191000"/>
            <a:ext cx="90487" cy="111125"/>
          </a:xfrm>
          <a:custGeom>
            <a:avLst/>
            <a:gdLst>
              <a:gd name="T0" fmla="*/ 1750816631 w 17464"/>
              <a:gd name="T1" fmla="*/ 1889596438 h 21600"/>
              <a:gd name="T2" fmla="*/ 0 w 17464"/>
              <a:gd name="T3" fmla="*/ 1879491152 h 21600"/>
              <a:gd name="T4" fmla="*/ 887432817 w 1746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lnTo>
                  <a:pt x="17463" y="198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2" name="Line 102"/>
          <p:cNvSpPr>
            <a:spLocks noChangeShapeType="1"/>
          </p:cNvSpPr>
          <p:nvPr/>
        </p:nvSpPr>
        <p:spPr bwMode="auto">
          <a:xfrm flipV="1">
            <a:off x="3836988" y="4279900"/>
            <a:ext cx="0" cy="127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3" name="Rectangle 103"/>
          <p:cNvSpPr>
            <a:spLocks noChangeArrowheads="1"/>
          </p:cNvSpPr>
          <p:nvPr/>
        </p:nvSpPr>
        <p:spPr bwMode="auto">
          <a:xfrm>
            <a:off x="3756025" y="4351338"/>
            <a:ext cx="3841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LD</a:t>
            </a:r>
          </a:p>
        </p:txBody>
      </p:sp>
      <p:sp>
        <p:nvSpPr>
          <p:cNvPr id="104" name="Line 104"/>
          <p:cNvSpPr>
            <a:spLocks noChangeShapeType="1"/>
          </p:cNvSpPr>
          <p:nvPr/>
        </p:nvSpPr>
        <p:spPr bwMode="auto">
          <a:xfrm>
            <a:off x="4440238" y="4191000"/>
            <a:ext cx="0" cy="2095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5" name="Freeform 105"/>
          <p:cNvSpPr>
            <a:spLocks/>
          </p:cNvSpPr>
          <p:nvPr/>
        </p:nvSpPr>
        <p:spPr bwMode="auto">
          <a:xfrm>
            <a:off x="4368800" y="4122738"/>
            <a:ext cx="131763" cy="58737"/>
          </a:xfrm>
          <a:custGeom>
            <a:avLst/>
            <a:gdLst>
              <a:gd name="T0" fmla="*/ 0 w 89"/>
              <a:gd name="T1" fmla="*/ 2147483647 h 41"/>
              <a:gd name="T2" fmla="*/ 2147483647 w 89"/>
              <a:gd name="T3" fmla="*/ 0 h 41"/>
              <a:gd name="T4" fmla="*/ 2147483647 w 89"/>
              <a:gd name="T5" fmla="*/ 2147483647 h 4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9" h="41">
                <a:moveTo>
                  <a:pt x="0" y="40"/>
                </a:moveTo>
                <a:lnTo>
                  <a:pt x="40" y="0"/>
                </a:lnTo>
                <a:lnTo>
                  <a:pt x="88" y="40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6" name="Line 106"/>
          <p:cNvSpPr>
            <a:spLocks noChangeShapeType="1"/>
          </p:cNvSpPr>
          <p:nvPr/>
        </p:nvSpPr>
        <p:spPr bwMode="auto">
          <a:xfrm flipH="1">
            <a:off x="3014663" y="4400550"/>
            <a:ext cx="1174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7" name="Line 107"/>
          <p:cNvSpPr>
            <a:spLocks noChangeShapeType="1"/>
          </p:cNvSpPr>
          <p:nvPr/>
        </p:nvSpPr>
        <p:spPr bwMode="auto">
          <a:xfrm flipH="1">
            <a:off x="3014663" y="5064125"/>
            <a:ext cx="1301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8" name="Line 108"/>
          <p:cNvSpPr>
            <a:spLocks noChangeShapeType="1"/>
          </p:cNvSpPr>
          <p:nvPr/>
        </p:nvSpPr>
        <p:spPr bwMode="auto">
          <a:xfrm flipH="1">
            <a:off x="2884488" y="5127625"/>
            <a:ext cx="241300" cy="6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grpSp>
        <p:nvGrpSpPr>
          <p:cNvPr id="109" name="Group 115"/>
          <p:cNvGrpSpPr>
            <a:grpSpLocks/>
          </p:cNvGrpSpPr>
          <p:nvPr/>
        </p:nvGrpSpPr>
        <p:grpSpPr bwMode="auto">
          <a:xfrm>
            <a:off x="3097213" y="4935538"/>
            <a:ext cx="320675" cy="257175"/>
            <a:chOff x="1384" y="4772"/>
            <a:chExt cx="217" cy="176"/>
          </a:xfrm>
        </p:grpSpPr>
        <p:sp>
          <p:nvSpPr>
            <p:cNvPr id="110" name="Arc 109"/>
            <p:cNvSpPr>
              <a:spLocks/>
            </p:cNvSpPr>
            <p:nvPr/>
          </p:nvSpPr>
          <p:spPr bwMode="auto">
            <a:xfrm>
              <a:off x="1420" y="4777"/>
              <a:ext cx="181" cy="80"/>
            </a:xfrm>
            <a:custGeom>
              <a:avLst/>
              <a:gdLst>
                <a:gd name="T0" fmla="*/ 0 w 21720"/>
                <a:gd name="T1" fmla="*/ 0 h 21600"/>
                <a:gd name="T2" fmla="*/ 0 w 21720"/>
                <a:gd name="T3" fmla="*/ 0 h 21600"/>
                <a:gd name="T4" fmla="*/ 0 w 2172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720" h="21600" fill="none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</a:path>
                <a:path w="21720" h="21600" stroke="0" extrusionOk="0">
                  <a:moveTo>
                    <a:pt x="0" y="0"/>
                  </a:moveTo>
                  <a:cubicBezTo>
                    <a:pt x="40" y="0"/>
                    <a:pt x="80" y="-1"/>
                    <a:pt x="120" y="0"/>
                  </a:cubicBezTo>
                  <a:cubicBezTo>
                    <a:pt x="12049" y="0"/>
                    <a:pt x="21720" y="9670"/>
                    <a:pt x="21720" y="21600"/>
                  </a:cubicBezTo>
                  <a:lnTo>
                    <a:pt x="12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1" name="Arc 110"/>
            <p:cNvSpPr>
              <a:spLocks/>
            </p:cNvSpPr>
            <p:nvPr/>
          </p:nvSpPr>
          <p:spPr bwMode="auto">
            <a:xfrm>
              <a:off x="1420" y="4856"/>
              <a:ext cx="180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2" name="Line 111"/>
            <p:cNvSpPr>
              <a:spLocks noChangeShapeType="1"/>
            </p:cNvSpPr>
            <p:nvPr/>
          </p:nvSpPr>
          <p:spPr bwMode="auto">
            <a:xfrm>
              <a:off x="1392" y="4772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3" name="Line 112"/>
            <p:cNvSpPr>
              <a:spLocks noChangeShapeType="1"/>
            </p:cNvSpPr>
            <p:nvPr/>
          </p:nvSpPr>
          <p:spPr bwMode="auto">
            <a:xfrm>
              <a:off x="1392" y="4948"/>
              <a:ext cx="2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4" name="Arc 113"/>
            <p:cNvSpPr>
              <a:spLocks/>
            </p:cNvSpPr>
            <p:nvPr/>
          </p:nvSpPr>
          <p:spPr bwMode="auto">
            <a:xfrm>
              <a:off x="1384" y="4777"/>
              <a:ext cx="33" cy="80"/>
            </a:xfrm>
            <a:custGeom>
              <a:avLst/>
              <a:gdLst>
                <a:gd name="T0" fmla="*/ 0 w 22275"/>
                <a:gd name="T1" fmla="*/ 0 h 21600"/>
                <a:gd name="T2" fmla="*/ 0 w 22275"/>
                <a:gd name="T3" fmla="*/ 0 h 21600"/>
                <a:gd name="T4" fmla="*/ 0 w 22275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275" h="21600" fill="none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</a:path>
                <a:path w="22275" h="21600" stroke="0" extrusionOk="0">
                  <a:moveTo>
                    <a:pt x="-1" y="10"/>
                  </a:moveTo>
                  <a:cubicBezTo>
                    <a:pt x="224" y="3"/>
                    <a:pt x="449" y="-1"/>
                    <a:pt x="675" y="0"/>
                  </a:cubicBezTo>
                  <a:cubicBezTo>
                    <a:pt x="12604" y="0"/>
                    <a:pt x="22275" y="9670"/>
                    <a:pt x="22275" y="21600"/>
                  </a:cubicBezTo>
                  <a:lnTo>
                    <a:pt x="675" y="21600"/>
                  </a:lnTo>
                  <a:lnTo>
                    <a:pt x="-1" y="1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115" name="Arc 114"/>
            <p:cNvSpPr>
              <a:spLocks/>
            </p:cNvSpPr>
            <p:nvPr/>
          </p:nvSpPr>
          <p:spPr bwMode="auto">
            <a:xfrm>
              <a:off x="1384" y="4856"/>
              <a:ext cx="32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116" name="Line 116"/>
          <p:cNvSpPr>
            <a:spLocks noChangeShapeType="1"/>
          </p:cNvSpPr>
          <p:nvPr/>
        </p:nvSpPr>
        <p:spPr bwMode="auto">
          <a:xfrm flipH="1">
            <a:off x="3014663" y="4992688"/>
            <a:ext cx="1174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7" name="Rectangle 117"/>
          <p:cNvSpPr>
            <a:spLocks noChangeArrowheads="1"/>
          </p:cNvSpPr>
          <p:nvPr/>
        </p:nvSpPr>
        <p:spPr bwMode="auto">
          <a:xfrm>
            <a:off x="3711575" y="4605338"/>
            <a:ext cx="852488" cy="24288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18" name="Rectangle 118"/>
          <p:cNvSpPr>
            <a:spLocks noChangeArrowheads="1"/>
          </p:cNvSpPr>
          <p:nvPr/>
        </p:nvSpPr>
        <p:spPr bwMode="auto">
          <a:xfrm>
            <a:off x="3941763" y="4595813"/>
            <a:ext cx="428625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PC</a:t>
            </a:r>
          </a:p>
        </p:txBody>
      </p:sp>
      <p:sp>
        <p:nvSpPr>
          <p:cNvPr id="119" name="Arc 119"/>
          <p:cNvSpPr>
            <a:spLocks/>
          </p:cNvSpPr>
          <p:nvPr/>
        </p:nvSpPr>
        <p:spPr bwMode="auto">
          <a:xfrm>
            <a:off x="5807075" y="4683125"/>
            <a:ext cx="112713" cy="87313"/>
          </a:xfrm>
          <a:custGeom>
            <a:avLst/>
            <a:gdLst>
              <a:gd name="T0" fmla="*/ 183945299 w 21600"/>
              <a:gd name="T1" fmla="*/ 1465757543 h 17255"/>
              <a:gd name="T2" fmla="*/ 194906038 w 21600"/>
              <a:gd name="T3" fmla="*/ 0 h 17255"/>
              <a:gd name="T4" fmla="*/ 2147483647 w 21600"/>
              <a:gd name="T5" fmla="*/ 742942901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0" name="Line 120"/>
          <p:cNvSpPr>
            <a:spLocks noChangeShapeType="1"/>
          </p:cNvSpPr>
          <p:nvPr/>
        </p:nvSpPr>
        <p:spPr bwMode="auto">
          <a:xfrm>
            <a:off x="4562475" y="4738688"/>
            <a:ext cx="12430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1" name="Arc 121"/>
          <p:cNvSpPr>
            <a:spLocks/>
          </p:cNvSpPr>
          <p:nvPr/>
        </p:nvSpPr>
        <p:spPr bwMode="auto">
          <a:xfrm>
            <a:off x="3595688" y="4683125"/>
            <a:ext cx="111125" cy="87313"/>
          </a:xfrm>
          <a:custGeom>
            <a:avLst/>
            <a:gdLst>
              <a:gd name="T0" fmla="*/ 166560725 w 21600"/>
              <a:gd name="T1" fmla="*/ 1465757543 h 17255"/>
              <a:gd name="T2" fmla="*/ 176479043 w 21600"/>
              <a:gd name="T3" fmla="*/ 0 h 17255"/>
              <a:gd name="T4" fmla="*/ 2060439637 w 21600"/>
              <a:gd name="T5" fmla="*/ 742942901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2" name="Line 122"/>
          <p:cNvSpPr>
            <a:spLocks noChangeShapeType="1"/>
          </p:cNvSpPr>
          <p:nvPr/>
        </p:nvSpPr>
        <p:spPr bwMode="auto">
          <a:xfrm>
            <a:off x="2032000" y="4738688"/>
            <a:ext cx="15875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3" name="Line 123"/>
          <p:cNvSpPr>
            <a:spLocks noChangeShapeType="1"/>
          </p:cNvSpPr>
          <p:nvPr/>
        </p:nvSpPr>
        <p:spPr bwMode="auto">
          <a:xfrm>
            <a:off x="3422650" y="5064125"/>
            <a:ext cx="555625" cy="47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4" name="Arc 124"/>
          <p:cNvSpPr>
            <a:spLocks/>
          </p:cNvSpPr>
          <p:nvPr/>
        </p:nvSpPr>
        <p:spPr bwMode="auto">
          <a:xfrm>
            <a:off x="3933825" y="4854575"/>
            <a:ext cx="88900" cy="111125"/>
          </a:xfrm>
          <a:custGeom>
            <a:avLst/>
            <a:gdLst>
              <a:gd name="T0" fmla="*/ 1546856284 w 17464"/>
              <a:gd name="T1" fmla="*/ 1889596438 h 21600"/>
              <a:gd name="T2" fmla="*/ 0 w 17464"/>
              <a:gd name="T3" fmla="*/ 1879491152 h 21600"/>
              <a:gd name="T4" fmla="*/ 784060738 w 1746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lnTo>
                  <a:pt x="17463" y="198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5" name="Line 125"/>
          <p:cNvSpPr>
            <a:spLocks noChangeShapeType="1"/>
          </p:cNvSpPr>
          <p:nvPr/>
        </p:nvSpPr>
        <p:spPr bwMode="auto">
          <a:xfrm flipV="1">
            <a:off x="3978275" y="4940300"/>
            <a:ext cx="0" cy="128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6" name="Rectangle 126"/>
          <p:cNvSpPr>
            <a:spLocks noChangeArrowheads="1"/>
          </p:cNvSpPr>
          <p:nvPr/>
        </p:nvSpPr>
        <p:spPr bwMode="auto">
          <a:xfrm>
            <a:off x="3883025" y="5041900"/>
            <a:ext cx="4429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INR</a:t>
            </a:r>
          </a:p>
        </p:txBody>
      </p:sp>
      <p:sp>
        <p:nvSpPr>
          <p:cNvPr id="127" name="Line 127"/>
          <p:cNvSpPr>
            <a:spLocks noChangeShapeType="1"/>
          </p:cNvSpPr>
          <p:nvPr/>
        </p:nvSpPr>
        <p:spPr bwMode="auto">
          <a:xfrm>
            <a:off x="4440238" y="4854575"/>
            <a:ext cx="0" cy="2095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8" name="Freeform 128"/>
          <p:cNvSpPr>
            <a:spLocks/>
          </p:cNvSpPr>
          <p:nvPr/>
        </p:nvSpPr>
        <p:spPr bwMode="auto">
          <a:xfrm>
            <a:off x="4375150" y="4765675"/>
            <a:ext cx="131763" cy="71438"/>
          </a:xfrm>
          <a:custGeom>
            <a:avLst/>
            <a:gdLst>
              <a:gd name="T0" fmla="*/ 0 w 89"/>
              <a:gd name="T1" fmla="*/ 2147483647 h 49"/>
              <a:gd name="T2" fmla="*/ 2147483647 w 89"/>
              <a:gd name="T3" fmla="*/ 0 h 49"/>
              <a:gd name="T4" fmla="*/ 2147483647 w 89"/>
              <a:gd name="T5" fmla="*/ 2147483647 h 4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9" h="49">
                <a:moveTo>
                  <a:pt x="0" y="48"/>
                </a:moveTo>
                <a:lnTo>
                  <a:pt x="40" y="0"/>
                </a:lnTo>
                <a:lnTo>
                  <a:pt x="88" y="48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9" name="Rectangle 129"/>
          <p:cNvSpPr>
            <a:spLocks noChangeArrowheads="1"/>
          </p:cNvSpPr>
          <p:nvPr/>
        </p:nvSpPr>
        <p:spPr bwMode="auto">
          <a:xfrm>
            <a:off x="3440113" y="5394325"/>
            <a:ext cx="1123950" cy="2444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30" name="Rectangle 130"/>
          <p:cNvSpPr>
            <a:spLocks noChangeArrowheads="1"/>
          </p:cNvSpPr>
          <p:nvPr/>
        </p:nvSpPr>
        <p:spPr bwMode="auto">
          <a:xfrm>
            <a:off x="3814763" y="5387975"/>
            <a:ext cx="358775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IR</a:t>
            </a:r>
          </a:p>
        </p:txBody>
      </p:sp>
      <p:sp>
        <p:nvSpPr>
          <p:cNvPr id="131" name="Arc 131"/>
          <p:cNvSpPr>
            <a:spLocks/>
          </p:cNvSpPr>
          <p:nvPr/>
        </p:nvSpPr>
        <p:spPr bwMode="auto">
          <a:xfrm>
            <a:off x="5807075" y="5473700"/>
            <a:ext cx="112713" cy="87313"/>
          </a:xfrm>
          <a:custGeom>
            <a:avLst/>
            <a:gdLst>
              <a:gd name="T0" fmla="*/ 183945299 w 21600"/>
              <a:gd name="T1" fmla="*/ 1465757543 h 17255"/>
              <a:gd name="T2" fmla="*/ 194906038 w 21600"/>
              <a:gd name="T3" fmla="*/ 0 h 17255"/>
              <a:gd name="T4" fmla="*/ 2147483647 w 21600"/>
              <a:gd name="T5" fmla="*/ 742942901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32" name="Line 132"/>
          <p:cNvSpPr>
            <a:spLocks noChangeShapeType="1"/>
          </p:cNvSpPr>
          <p:nvPr/>
        </p:nvSpPr>
        <p:spPr bwMode="auto">
          <a:xfrm>
            <a:off x="4556125" y="5527675"/>
            <a:ext cx="12493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33" name="Line 133"/>
          <p:cNvSpPr>
            <a:spLocks noChangeShapeType="1"/>
          </p:cNvSpPr>
          <p:nvPr/>
        </p:nvSpPr>
        <p:spPr bwMode="auto">
          <a:xfrm>
            <a:off x="2889250" y="5853113"/>
            <a:ext cx="746125" cy="63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34" name="Arc 134"/>
          <p:cNvSpPr>
            <a:spLocks/>
          </p:cNvSpPr>
          <p:nvPr/>
        </p:nvSpPr>
        <p:spPr bwMode="auto">
          <a:xfrm>
            <a:off x="3590925" y="5645150"/>
            <a:ext cx="90488" cy="109538"/>
          </a:xfrm>
          <a:custGeom>
            <a:avLst/>
            <a:gdLst>
              <a:gd name="T0" fmla="*/ 1750954531 w 17464"/>
              <a:gd name="T1" fmla="*/ 1708590865 h 21600"/>
              <a:gd name="T2" fmla="*/ 0 w 17464"/>
              <a:gd name="T3" fmla="*/ 1699457901 h 21600"/>
              <a:gd name="T4" fmla="*/ 887511760 w 1746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64" h="21600" fill="none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</a:path>
              <a:path w="17464" h="21600" stroke="0" extrusionOk="0">
                <a:moveTo>
                  <a:pt x="17463" y="19808"/>
                </a:moveTo>
                <a:cubicBezTo>
                  <a:pt x="14746" y="20990"/>
                  <a:pt x="11815" y="21599"/>
                  <a:pt x="8852" y="21600"/>
                </a:cubicBezTo>
                <a:cubicBezTo>
                  <a:pt x="5800" y="21600"/>
                  <a:pt x="2783" y="20953"/>
                  <a:pt x="0" y="19702"/>
                </a:cubicBezTo>
                <a:lnTo>
                  <a:pt x="8852" y="0"/>
                </a:lnTo>
                <a:lnTo>
                  <a:pt x="17463" y="1980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35" name="Line 135"/>
          <p:cNvSpPr>
            <a:spLocks noChangeShapeType="1"/>
          </p:cNvSpPr>
          <p:nvPr/>
        </p:nvSpPr>
        <p:spPr bwMode="auto">
          <a:xfrm flipV="1">
            <a:off x="3635375" y="5732463"/>
            <a:ext cx="0" cy="127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36" name="Rectangle 136"/>
          <p:cNvSpPr>
            <a:spLocks noChangeArrowheads="1"/>
          </p:cNvSpPr>
          <p:nvPr/>
        </p:nvSpPr>
        <p:spPr bwMode="auto">
          <a:xfrm>
            <a:off x="3621088" y="5788025"/>
            <a:ext cx="3841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LD</a:t>
            </a:r>
          </a:p>
        </p:txBody>
      </p:sp>
      <p:sp>
        <p:nvSpPr>
          <p:cNvPr id="137" name="Line 137"/>
          <p:cNvSpPr>
            <a:spLocks noChangeShapeType="1"/>
          </p:cNvSpPr>
          <p:nvPr/>
        </p:nvSpPr>
        <p:spPr bwMode="auto">
          <a:xfrm>
            <a:off x="4440238" y="5649913"/>
            <a:ext cx="0" cy="3254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38" name="Freeform 138"/>
          <p:cNvSpPr>
            <a:spLocks/>
          </p:cNvSpPr>
          <p:nvPr/>
        </p:nvSpPr>
        <p:spPr bwMode="auto">
          <a:xfrm>
            <a:off x="4379913" y="5557838"/>
            <a:ext cx="131762" cy="71437"/>
          </a:xfrm>
          <a:custGeom>
            <a:avLst/>
            <a:gdLst>
              <a:gd name="T0" fmla="*/ 0 w 89"/>
              <a:gd name="T1" fmla="*/ 2147483647 h 49"/>
              <a:gd name="T2" fmla="*/ 2147483647 w 89"/>
              <a:gd name="T3" fmla="*/ 0 h 49"/>
              <a:gd name="T4" fmla="*/ 2147483647 w 89"/>
              <a:gd name="T5" fmla="*/ 2147483647 h 4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9" h="49">
                <a:moveTo>
                  <a:pt x="0" y="48"/>
                </a:moveTo>
                <a:lnTo>
                  <a:pt x="40" y="0"/>
                </a:lnTo>
                <a:lnTo>
                  <a:pt x="88" y="48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39" name="Line 139"/>
          <p:cNvSpPr>
            <a:spLocks noChangeShapeType="1"/>
          </p:cNvSpPr>
          <p:nvPr/>
        </p:nvSpPr>
        <p:spPr bwMode="auto">
          <a:xfrm>
            <a:off x="4445000" y="4400550"/>
            <a:ext cx="5381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40" name="Line 140"/>
          <p:cNvSpPr>
            <a:spLocks noChangeShapeType="1"/>
          </p:cNvSpPr>
          <p:nvPr/>
        </p:nvSpPr>
        <p:spPr bwMode="auto">
          <a:xfrm>
            <a:off x="4425950" y="5064125"/>
            <a:ext cx="5397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41" name="Line 141"/>
          <p:cNvSpPr>
            <a:spLocks noChangeShapeType="1"/>
          </p:cNvSpPr>
          <p:nvPr/>
        </p:nvSpPr>
        <p:spPr bwMode="auto">
          <a:xfrm>
            <a:off x="4983163" y="4406900"/>
            <a:ext cx="0" cy="15573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42" name="Line 142"/>
          <p:cNvSpPr>
            <a:spLocks noChangeShapeType="1"/>
          </p:cNvSpPr>
          <p:nvPr/>
        </p:nvSpPr>
        <p:spPr bwMode="auto">
          <a:xfrm>
            <a:off x="4445000" y="5981700"/>
            <a:ext cx="6508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43" name="Rectangle 143"/>
          <p:cNvSpPr>
            <a:spLocks noChangeArrowheads="1"/>
          </p:cNvSpPr>
          <p:nvPr/>
        </p:nvSpPr>
        <p:spPr bwMode="auto">
          <a:xfrm>
            <a:off x="5151438" y="5853113"/>
            <a:ext cx="5953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Clock</a:t>
            </a:r>
          </a:p>
        </p:txBody>
      </p:sp>
      <p:sp>
        <p:nvSpPr>
          <p:cNvPr id="144" name="Rectangle 144"/>
          <p:cNvSpPr>
            <a:spLocks noChangeArrowheads="1"/>
          </p:cNvSpPr>
          <p:nvPr/>
        </p:nvSpPr>
        <p:spPr bwMode="auto">
          <a:xfrm>
            <a:off x="5842000" y="3962400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</a:p>
        </p:txBody>
      </p:sp>
      <p:sp>
        <p:nvSpPr>
          <p:cNvPr id="145" name="Rectangle 145"/>
          <p:cNvSpPr>
            <a:spLocks noChangeArrowheads="1"/>
          </p:cNvSpPr>
          <p:nvPr/>
        </p:nvSpPr>
        <p:spPr bwMode="auto">
          <a:xfrm>
            <a:off x="5853113" y="4624388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</a:p>
        </p:txBody>
      </p:sp>
      <p:sp>
        <p:nvSpPr>
          <p:cNvPr id="146" name="Rectangle 146"/>
          <p:cNvSpPr>
            <a:spLocks noChangeArrowheads="1"/>
          </p:cNvSpPr>
          <p:nvPr/>
        </p:nvSpPr>
        <p:spPr bwMode="auto">
          <a:xfrm>
            <a:off x="5861050" y="5414963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</a:p>
        </p:txBody>
      </p:sp>
      <p:sp>
        <p:nvSpPr>
          <p:cNvPr id="147" name="Line 147"/>
          <p:cNvSpPr>
            <a:spLocks noChangeShapeType="1"/>
          </p:cNvSpPr>
          <p:nvPr/>
        </p:nvSpPr>
        <p:spPr bwMode="auto">
          <a:xfrm flipH="1">
            <a:off x="2017713" y="6121400"/>
            <a:ext cx="391636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48" name="Rectangle 148"/>
          <p:cNvSpPr>
            <a:spLocks noChangeArrowheads="1"/>
          </p:cNvSpPr>
          <p:nvPr/>
        </p:nvSpPr>
        <p:spPr bwMode="auto">
          <a:xfrm>
            <a:off x="3484563" y="6061075"/>
            <a:ext cx="11557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Common bus</a:t>
            </a:r>
          </a:p>
        </p:txBody>
      </p:sp>
      <p:sp>
        <p:nvSpPr>
          <p:cNvPr id="149" name="Line 149"/>
          <p:cNvSpPr>
            <a:spLocks noChangeShapeType="1"/>
          </p:cNvSpPr>
          <p:nvPr/>
        </p:nvSpPr>
        <p:spPr bwMode="auto">
          <a:xfrm flipH="1">
            <a:off x="1897063" y="6249988"/>
            <a:ext cx="417671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50" name="Line 150"/>
          <p:cNvSpPr>
            <a:spLocks noChangeShapeType="1"/>
          </p:cNvSpPr>
          <p:nvPr/>
        </p:nvSpPr>
        <p:spPr bwMode="auto">
          <a:xfrm>
            <a:off x="2027238" y="2897188"/>
            <a:ext cx="0" cy="32305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51" name="Line 151"/>
          <p:cNvSpPr>
            <a:spLocks noChangeShapeType="1"/>
          </p:cNvSpPr>
          <p:nvPr/>
        </p:nvSpPr>
        <p:spPr bwMode="auto">
          <a:xfrm>
            <a:off x="1895475" y="2897188"/>
            <a:ext cx="0" cy="3365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52" name="Oval 152"/>
          <p:cNvSpPr>
            <a:spLocks noChangeArrowheads="1"/>
          </p:cNvSpPr>
          <p:nvPr/>
        </p:nvSpPr>
        <p:spPr bwMode="auto">
          <a:xfrm>
            <a:off x="1901825" y="2854325"/>
            <a:ext cx="117475" cy="71438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53" name="Rectangle 153"/>
          <p:cNvSpPr>
            <a:spLocks noChangeArrowheads="1"/>
          </p:cNvSpPr>
          <p:nvPr/>
        </p:nvSpPr>
        <p:spPr bwMode="auto">
          <a:xfrm>
            <a:off x="2068513" y="1906588"/>
            <a:ext cx="3587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T1</a:t>
            </a:r>
          </a:p>
        </p:txBody>
      </p:sp>
      <p:sp>
        <p:nvSpPr>
          <p:cNvPr id="154" name="Rectangle 154"/>
          <p:cNvSpPr>
            <a:spLocks noChangeArrowheads="1"/>
          </p:cNvSpPr>
          <p:nvPr/>
        </p:nvSpPr>
        <p:spPr bwMode="auto">
          <a:xfrm>
            <a:off x="2068513" y="2287588"/>
            <a:ext cx="3587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T0</a:t>
            </a:r>
          </a:p>
        </p:txBody>
      </p:sp>
      <p:sp>
        <p:nvSpPr>
          <p:cNvPr id="155" name="Arc 155"/>
          <p:cNvSpPr>
            <a:spLocks/>
          </p:cNvSpPr>
          <p:nvPr/>
        </p:nvSpPr>
        <p:spPr bwMode="auto">
          <a:xfrm>
            <a:off x="3322638" y="5473700"/>
            <a:ext cx="112712" cy="87313"/>
          </a:xfrm>
          <a:custGeom>
            <a:avLst/>
            <a:gdLst>
              <a:gd name="T0" fmla="*/ 183936560 w 21600"/>
              <a:gd name="T1" fmla="*/ 1465757543 h 17255"/>
              <a:gd name="T2" fmla="*/ 194896863 w 21600"/>
              <a:gd name="T3" fmla="*/ 0 h 17255"/>
              <a:gd name="T4" fmla="*/ 2147483647 w 21600"/>
              <a:gd name="T5" fmla="*/ 742942901 h 1725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7255" fill="none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</a:path>
              <a:path w="21600" h="17255" stroke="0" extrusionOk="0">
                <a:moveTo>
                  <a:pt x="1746" y="17254"/>
                </a:moveTo>
                <a:cubicBezTo>
                  <a:pt x="594" y="14566"/>
                  <a:pt x="0" y="11671"/>
                  <a:pt x="0" y="8746"/>
                </a:cubicBezTo>
                <a:cubicBezTo>
                  <a:pt x="-1" y="5733"/>
                  <a:pt x="630" y="2754"/>
                  <a:pt x="1849" y="-1"/>
                </a:cubicBezTo>
                <a:lnTo>
                  <a:pt x="21600" y="8746"/>
                </a:lnTo>
                <a:lnTo>
                  <a:pt x="1746" y="172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56" name="Line 156"/>
          <p:cNvSpPr>
            <a:spLocks noChangeShapeType="1"/>
          </p:cNvSpPr>
          <p:nvPr/>
        </p:nvSpPr>
        <p:spPr bwMode="auto">
          <a:xfrm>
            <a:off x="2032000" y="5527675"/>
            <a:ext cx="129063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57" name="Oval 157"/>
          <p:cNvSpPr>
            <a:spLocks noChangeArrowheads="1"/>
          </p:cNvSpPr>
          <p:nvPr/>
        </p:nvSpPr>
        <p:spPr bwMode="auto">
          <a:xfrm>
            <a:off x="4683125" y="2012950"/>
            <a:ext cx="46038" cy="33338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58" name="Oval 158"/>
          <p:cNvSpPr>
            <a:spLocks noChangeArrowheads="1"/>
          </p:cNvSpPr>
          <p:nvPr/>
        </p:nvSpPr>
        <p:spPr bwMode="auto">
          <a:xfrm>
            <a:off x="4683125" y="2349500"/>
            <a:ext cx="46038" cy="34925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59" name="Oval 159"/>
          <p:cNvSpPr>
            <a:spLocks noChangeArrowheads="1"/>
          </p:cNvSpPr>
          <p:nvPr/>
        </p:nvSpPr>
        <p:spPr bwMode="auto">
          <a:xfrm>
            <a:off x="2871788" y="3732213"/>
            <a:ext cx="47625" cy="34925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60" name="Oval 160"/>
          <p:cNvSpPr>
            <a:spLocks noChangeArrowheads="1"/>
          </p:cNvSpPr>
          <p:nvPr/>
        </p:nvSpPr>
        <p:spPr bwMode="auto">
          <a:xfrm>
            <a:off x="2884488" y="5116513"/>
            <a:ext cx="46037" cy="33337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61" name="Oval 161"/>
          <p:cNvSpPr>
            <a:spLocks noChangeArrowheads="1"/>
          </p:cNvSpPr>
          <p:nvPr/>
        </p:nvSpPr>
        <p:spPr bwMode="auto">
          <a:xfrm>
            <a:off x="2878138" y="2012950"/>
            <a:ext cx="47625" cy="33338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62" name="Oval 162"/>
          <p:cNvSpPr>
            <a:spLocks noChangeArrowheads="1"/>
          </p:cNvSpPr>
          <p:nvPr/>
        </p:nvSpPr>
        <p:spPr bwMode="auto">
          <a:xfrm>
            <a:off x="2682875" y="2408238"/>
            <a:ext cx="47625" cy="34925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63" name="Oval 163"/>
          <p:cNvSpPr>
            <a:spLocks noChangeArrowheads="1"/>
          </p:cNvSpPr>
          <p:nvPr/>
        </p:nvSpPr>
        <p:spPr bwMode="auto">
          <a:xfrm>
            <a:off x="5421313" y="4059238"/>
            <a:ext cx="47625" cy="33337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64" name="Oval 164"/>
          <p:cNvSpPr>
            <a:spLocks noChangeArrowheads="1"/>
          </p:cNvSpPr>
          <p:nvPr/>
        </p:nvSpPr>
        <p:spPr bwMode="auto">
          <a:xfrm>
            <a:off x="4953000" y="5054600"/>
            <a:ext cx="49213" cy="33338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65" name="Oval 165"/>
          <p:cNvSpPr>
            <a:spLocks noChangeArrowheads="1"/>
          </p:cNvSpPr>
          <p:nvPr/>
        </p:nvSpPr>
        <p:spPr bwMode="auto">
          <a:xfrm>
            <a:off x="4953000" y="5964238"/>
            <a:ext cx="49213" cy="33337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66" name="Rectangle 167"/>
          <p:cNvSpPr>
            <a:spLocks noChangeArrowheads="1"/>
          </p:cNvSpPr>
          <p:nvPr/>
        </p:nvSpPr>
        <p:spPr bwMode="auto">
          <a:xfrm>
            <a:off x="3011488" y="1089025"/>
            <a:ext cx="5327650" cy="6937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714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555"/>
    </mc:Choice>
    <mc:Fallback>
      <p:transition spd="slow" advTm="835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5" grpId="0" animBg="1"/>
      <p:bldP spid="46" grpId="0"/>
      <p:bldP spid="47" grpId="0"/>
      <p:bldP spid="48" grpId="0"/>
      <p:bldP spid="49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/>
      <p:bldP spid="56" grpId="0" animBg="1"/>
      <p:bldP spid="57" grpId="0" animBg="1"/>
      <p:bldP spid="58" grpId="0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82" grpId="0" animBg="1"/>
      <p:bldP spid="83" grpId="0" animBg="1"/>
      <p:bldP spid="91" grpId="0" animBg="1"/>
      <p:bldP spid="92" grpId="0" animBg="1"/>
      <p:bldP spid="93" grpId="0" animBg="1"/>
      <p:bldP spid="94" grpId="0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/>
      <p:bldP spid="104" grpId="0" animBg="1"/>
      <p:bldP spid="105" grpId="0" animBg="1"/>
      <p:bldP spid="106" grpId="0" animBg="1"/>
      <p:bldP spid="107" grpId="0" animBg="1"/>
      <p:bldP spid="108" grpId="0" animBg="1"/>
      <p:bldP spid="116" grpId="0" animBg="1"/>
      <p:bldP spid="117" grpId="0" animBg="1"/>
      <p:bldP spid="118" grpId="0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/>
      <p:bldP spid="127" grpId="0" animBg="1"/>
      <p:bldP spid="128" grpId="0" animBg="1"/>
      <p:bldP spid="129" grpId="0" animBg="1"/>
      <p:bldP spid="130" grpId="0"/>
      <p:bldP spid="131" grpId="0" animBg="1"/>
      <p:bldP spid="132" grpId="0" animBg="1"/>
      <p:bldP spid="133" grpId="0" animBg="1"/>
      <p:bldP spid="134" grpId="0" animBg="1"/>
      <p:bldP spid="135" grpId="0" animBg="1"/>
      <p:bldP spid="136" grpId="0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/>
      <p:bldP spid="144" grpId="0"/>
      <p:bldP spid="145" grpId="0"/>
      <p:bldP spid="146" grpId="0"/>
      <p:bldP spid="147" grpId="0" animBg="1"/>
      <p:bldP spid="148" grpId="0"/>
      <p:bldP spid="149" grpId="0" animBg="1"/>
      <p:bldP spid="150" grpId="0" animBg="1"/>
      <p:bldP spid="151" grpId="0" animBg="1"/>
      <p:bldP spid="152" grpId="0" animBg="1"/>
      <p:bldP spid="153" grpId="0"/>
      <p:bldP spid="154" grpId="0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DETERMINE  THE  TYPE  OF  INSTRUCTION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89063" y="5648102"/>
            <a:ext cx="34925" cy="15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7" name="Rectangle 98"/>
          <p:cNvSpPr>
            <a:spLocks noChangeArrowheads="1"/>
          </p:cNvSpPr>
          <p:nvPr/>
        </p:nvSpPr>
        <p:spPr bwMode="auto">
          <a:xfrm>
            <a:off x="6283325" y="3527202"/>
            <a:ext cx="9556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= 0 (direct)</a:t>
            </a:r>
          </a:p>
        </p:txBody>
      </p:sp>
      <p:sp>
        <p:nvSpPr>
          <p:cNvPr id="8" name="Rectangle 124"/>
          <p:cNvSpPr>
            <a:spLocks noChangeArrowheads="1"/>
          </p:cNvSpPr>
          <p:nvPr/>
        </p:nvSpPr>
        <p:spPr bwMode="auto">
          <a:xfrm>
            <a:off x="323528" y="5526039"/>
            <a:ext cx="7104063" cy="841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defTabSz="152400">
              <a:tabLst>
                <a:tab pos="1143000" algn="l"/>
              </a:tabLs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952500" indent="-381000" defTabSz="152400">
              <a:tabLst>
                <a:tab pos="1143000" algn="l"/>
              </a:tabLs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524000" indent="-381000" defTabSz="152400">
              <a:tabLst>
                <a:tab pos="1143000" algn="l"/>
              </a:tabLs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2095500" indent="-381000" defTabSz="152400">
              <a:tabLst>
                <a:tab pos="1143000" algn="l"/>
              </a:tabLs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667000" indent="-381000" defTabSz="152400">
              <a:tabLst>
                <a:tab pos="1143000" algn="l"/>
              </a:tabLs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3124200" indent="-381000" defTabSz="152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3581400" indent="-381000" defTabSz="152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4038600" indent="-381000" defTabSz="152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4495800" indent="-381000" defTabSz="152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152400" eaLnBrk="1" fontAlgn="auto" latinLnBrk="0" hangingPunct="1">
              <a:lnSpc>
                <a:spcPct val="66000"/>
              </a:lnSpc>
              <a:spcBef>
                <a:spcPct val="19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0" algn="l"/>
              </a:tabLst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D'</a:t>
            </a: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7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IT</a:t>
            </a:r>
            <a:r>
              <a:rPr kumimoji="1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</a:rPr>
              <a:t>:	AR 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굴림" pitchFamily="50" charset="-127"/>
              </a:rPr>
              <a:t>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</a:rPr>
              <a:t>M[AR]</a:t>
            </a:r>
          </a:p>
          <a:p>
            <a:pPr marL="0" marR="0" lvl="0" indent="0" defTabSz="152400" eaLnBrk="1" fontAlgn="auto" latinLnBrk="0" hangingPunct="1">
              <a:lnSpc>
                <a:spcPct val="66000"/>
              </a:lnSpc>
              <a:spcBef>
                <a:spcPct val="19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0" algn="l"/>
              </a:tabLst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굴림" pitchFamily="50" charset="-127"/>
              </a:rPr>
              <a:t>D'</a:t>
            </a:r>
            <a:r>
              <a:rPr kumimoji="1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7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I'T</a:t>
            </a:r>
            <a:r>
              <a:rPr kumimoji="1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Nothing</a:t>
            </a:r>
          </a:p>
          <a:p>
            <a:pPr marL="0" marR="0" lvl="0" indent="0" defTabSz="152400" eaLnBrk="1" fontAlgn="auto" latinLnBrk="0" hangingPunct="1">
              <a:lnSpc>
                <a:spcPct val="66000"/>
              </a:lnSpc>
              <a:spcBef>
                <a:spcPct val="19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0" algn="l"/>
              </a:tabLst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</a:t>
            </a:r>
            <a:r>
              <a:rPr kumimoji="1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7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I'T</a:t>
            </a:r>
            <a:r>
              <a:rPr kumimoji="1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Execute a register-reference instr.</a:t>
            </a:r>
          </a:p>
          <a:p>
            <a:pPr marL="0" marR="0" lvl="0" indent="0" defTabSz="152400" eaLnBrk="1" fontAlgn="auto" latinLnBrk="0" hangingPunct="1">
              <a:lnSpc>
                <a:spcPct val="66000"/>
              </a:lnSpc>
              <a:spcBef>
                <a:spcPct val="19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00" algn="l"/>
              </a:tabLst>
              <a:defRPr/>
            </a:pP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</a:t>
            </a:r>
            <a:r>
              <a:rPr kumimoji="1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7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IT</a:t>
            </a:r>
            <a:r>
              <a:rPr kumimoji="1" lang="en-US" altLang="ko-KR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r>
              <a:rPr kumimoji="1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Execute an input-output instr.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687763" y="957039"/>
            <a:ext cx="7000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Start</a:t>
            </a:r>
          </a:p>
          <a:p>
            <a:pPr marL="0" marR="0" lvl="0" indent="0" defTabSz="76200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SC </a:t>
            </a: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itchFamily="18" charset="2"/>
                <a:ea typeface="굴림" pitchFamily="50" charset="-127"/>
              </a:rPr>
              <a:t> 0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589338" y="968152"/>
            <a:ext cx="801687" cy="290512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489325" y="1531714"/>
            <a:ext cx="4000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AR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797300" y="1531714"/>
            <a:ext cx="3317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mtClean="0">
                <a:solidFill>
                  <a:srgbClr val="000000"/>
                </a:solidFill>
                <a:latin typeface="Symbol" pitchFamily="18" charset="2"/>
              </a:rPr>
              <a:t>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4041775" y="1531714"/>
            <a:ext cx="392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PC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3454400" y="1544414"/>
            <a:ext cx="1019175" cy="2032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5" name="Arc 13"/>
          <p:cNvSpPr>
            <a:spLocks/>
          </p:cNvSpPr>
          <p:nvPr/>
        </p:nvSpPr>
        <p:spPr bwMode="auto">
          <a:xfrm>
            <a:off x="3954463" y="1434877"/>
            <a:ext cx="93662" cy="96837"/>
          </a:xfrm>
          <a:custGeom>
            <a:avLst/>
            <a:gdLst>
              <a:gd name="T0" fmla="*/ 0 w 17255"/>
              <a:gd name="T1" fmla="*/ 67343194 h 21600"/>
              <a:gd name="T2" fmla="*/ 2147483647 w 17255"/>
              <a:gd name="T3" fmla="*/ 63557943 h 21600"/>
              <a:gd name="T4" fmla="*/ 1214357804 w 17255"/>
              <a:gd name="T5" fmla="*/ 78626108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4000500" y="1252314"/>
            <a:ext cx="0" cy="1920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7" name="Arc 15"/>
          <p:cNvSpPr>
            <a:spLocks/>
          </p:cNvSpPr>
          <p:nvPr/>
        </p:nvSpPr>
        <p:spPr bwMode="auto">
          <a:xfrm>
            <a:off x="3536950" y="1434877"/>
            <a:ext cx="93663" cy="96837"/>
          </a:xfrm>
          <a:custGeom>
            <a:avLst/>
            <a:gdLst>
              <a:gd name="T0" fmla="*/ 0 w 17255"/>
              <a:gd name="T1" fmla="*/ 67343194 h 21600"/>
              <a:gd name="T2" fmla="*/ 2147483647 w 17255"/>
              <a:gd name="T3" fmla="*/ 63557943 h 21600"/>
              <a:gd name="T4" fmla="*/ 1214460019 w 17255"/>
              <a:gd name="T5" fmla="*/ 78626108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3582988" y="1352327"/>
            <a:ext cx="0" cy="1127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35475" y="1420589"/>
            <a:ext cx="3587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T0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2935288" y="1985739"/>
            <a:ext cx="3333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IR</a:t>
            </a: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3168650" y="1987327"/>
            <a:ext cx="3317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mtClean="0">
                <a:solidFill>
                  <a:srgbClr val="000000"/>
                </a:solidFill>
                <a:latin typeface="Symbol" pitchFamily="18" charset="2"/>
              </a:rPr>
              <a:t></a:t>
            </a: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3414713" y="1985739"/>
            <a:ext cx="6715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M[AR],</a:t>
            </a: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3981450" y="1985739"/>
            <a:ext cx="392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PC</a:t>
            </a: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233863" y="1987327"/>
            <a:ext cx="331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mtClean="0">
                <a:solidFill>
                  <a:srgbClr val="000000"/>
                </a:solidFill>
                <a:latin typeface="Symbol" pitchFamily="18" charset="2"/>
              </a:rPr>
              <a:t></a:t>
            </a: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4460875" y="1985739"/>
            <a:ext cx="6508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PC + 1</a:t>
            </a: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2962275" y="1998439"/>
            <a:ext cx="2200275" cy="214313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27" name="Arc 25"/>
          <p:cNvSpPr>
            <a:spLocks/>
          </p:cNvSpPr>
          <p:nvPr/>
        </p:nvSpPr>
        <p:spPr bwMode="auto">
          <a:xfrm>
            <a:off x="3954463" y="1888902"/>
            <a:ext cx="93662" cy="96837"/>
          </a:xfrm>
          <a:custGeom>
            <a:avLst/>
            <a:gdLst>
              <a:gd name="T0" fmla="*/ 0 w 17255"/>
              <a:gd name="T1" fmla="*/ 67343194 h 21600"/>
              <a:gd name="T2" fmla="*/ 2147483647 w 17255"/>
              <a:gd name="T3" fmla="*/ 63557943 h 21600"/>
              <a:gd name="T4" fmla="*/ 1214357804 w 17255"/>
              <a:gd name="T5" fmla="*/ 78626108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4000500" y="1766664"/>
            <a:ext cx="0" cy="1317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5100638" y="1814289"/>
            <a:ext cx="3587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T1</a:t>
            </a: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2935288" y="2614389"/>
            <a:ext cx="4000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AR</a:t>
            </a: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3206750" y="2614389"/>
            <a:ext cx="3317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mtClean="0">
                <a:solidFill>
                  <a:srgbClr val="000000"/>
                </a:solidFill>
                <a:latin typeface="Symbol" pitchFamily="18" charset="2"/>
              </a:rPr>
              <a:t></a:t>
            </a: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3414713" y="2614389"/>
            <a:ext cx="7810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IR(0-11),</a:t>
            </a: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176713" y="2614389"/>
            <a:ext cx="22383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</a:t>
            </a: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4259263" y="2604864"/>
            <a:ext cx="331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mtClean="0">
                <a:solidFill>
                  <a:srgbClr val="000000"/>
                </a:solidFill>
                <a:latin typeface="Symbol" pitchFamily="18" charset="2"/>
              </a:rPr>
              <a:t></a:t>
            </a: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4460875" y="2614389"/>
            <a:ext cx="6032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IR(15)</a:t>
            </a: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2800350" y="2452464"/>
            <a:ext cx="22479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Decode Opcode in IR(12-14),</a:t>
            </a: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2752725" y="2455639"/>
            <a:ext cx="2557463" cy="38258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38" name="Arc 36"/>
          <p:cNvSpPr>
            <a:spLocks/>
          </p:cNvSpPr>
          <p:nvPr/>
        </p:nvSpPr>
        <p:spPr bwMode="auto">
          <a:xfrm>
            <a:off x="3954463" y="2344514"/>
            <a:ext cx="93662" cy="96838"/>
          </a:xfrm>
          <a:custGeom>
            <a:avLst/>
            <a:gdLst>
              <a:gd name="T0" fmla="*/ 0 w 17255"/>
              <a:gd name="T1" fmla="*/ 67346816 h 21600"/>
              <a:gd name="T2" fmla="*/ 2147483647 w 17255"/>
              <a:gd name="T3" fmla="*/ 63563078 h 21600"/>
              <a:gd name="T4" fmla="*/ 1214357804 w 17255"/>
              <a:gd name="T5" fmla="*/ 786317804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39" name="Line 37"/>
          <p:cNvSpPr>
            <a:spLocks noChangeShapeType="1"/>
          </p:cNvSpPr>
          <p:nvPr/>
        </p:nvSpPr>
        <p:spPr bwMode="auto">
          <a:xfrm>
            <a:off x="4000500" y="2233389"/>
            <a:ext cx="0" cy="120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5235575" y="2271489"/>
            <a:ext cx="3587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T2</a:t>
            </a:r>
          </a:p>
        </p:txBody>
      </p:sp>
      <p:sp>
        <p:nvSpPr>
          <p:cNvPr id="41" name="Arc 39"/>
          <p:cNvSpPr>
            <a:spLocks/>
          </p:cNvSpPr>
          <p:nvPr/>
        </p:nvSpPr>
        <p:spPr bwMode="auto">
          <a:xfrm>
            <a:off x="3967163" y="3031902"/>
            <a:ext cx="93662" cy="96837"/>
          </a:xfrm>
          <a:custGeom>
            <a:avLst/>
            <a:gdLst>
              <a:gd name="T0" fmla="*/ 0 w 17255"/>
              <a:gd name="T1" fmla="*/ 67343194 h 21600"/>
              <a:gd name="T2" fmla="*/ 2147483647 w 17255"/>
              <a:gd name="T3" fmla="*/ 63557943 h 21600"/>
              <a:gd name="T4" fmla="*/ 1214357804 w 17255"/>
              <a:gd name="T5" fmla="*/ 78626108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4013200" y="2849339"/>
            <a:ext cx="0" cy="2127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grpSp>
        <p:nvGrpSpPr>
          <p:cNvPr id="43" name="Group 127"/>
          <p:cNvGrpSpPr>
            <a:grpSpLocks/>
          </p:cNvGrpSpPr>
          <p:nvPr/>
        </p:nvGrpSpPr>
        <p:grpSpPr bwMode="auto">
          <a:xfrm>
            <a:off x="3730625" y="3106514"/>
            <a:ext cx="515938" cy="420688"/>
            <a:chOff x="1696" y="3024"/>
            <a:chExt cx="376" cy="368"/>
          </a:xfrm>
        </p:grpSpPr>
        <p:sp>
          <p:nvSpPr>
            <p:cNvPr id="44" name="Line 41"/>
            <p:cNvSpPr>
              <a:spLocks noChangeShapeType="1"/>
            </p:cNvSpPr>
            <p:nvPr/>
          </p:nvSpPr>
          <p:spPr bwMode="auto">
            <a:xfrm flipH="1">
              <a:off x="1696" y="3024"/>
              <a:ext cx="208" cy="16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>
              <a:off x="1896" y="3024"/>
              <a:ext cx="176" cy="16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 flipH="1" flipV="1">
              <a:off x="1696" y="3184"/>
              <a:ext cx="208" cy="20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 flipV="1">
              <a:off x="1896" y="3184"/>
              <a:ext cx="176" cy="208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90000"/>
                </a:lnSpc>
              </a:pPr>
              <a:endParaRPr kumimoji="1" lang="en-US" sz="1200" b="1" smtClean="0">
                <a:solidFill>
                  <a:srgbClr val="000000"/>
                </a:solidFill>
                <a:latin typeface="Arial" charset="0"/>
                <a:ea typeface="굴림" pitchFamily="50" charset="-127"/>
              </a:endParaRPr>
            </a:p>
          </p:txBody>
        </p:sp>
      </p:grp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3797300" y="3200177"/>
            <a:ext cx="3746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D7</a:t>
            </a:r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V="1">
            <a:off x="4252913" y="3304952"/>
            <a:ext cx="1746250" cy="476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>
            <a:off x="3035300" y="3309714"/>
            <a:ext cx="701675" cy="3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1" name="Rectangle 48"/>
          <p:cNvSpPr>
            <a:spLocks noChangeArrowheads="1"/>
          </p:cNvSpPr>
          <p:nvPr/>
        </p:nvSpPr>
        <p:spPr bwMode="auto">
          <a:xfrm>
            <a:off x="4262438" y="3079527"/>
            <a:ext cx="18573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= 0 (Memory-reference)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2098675" y="3079527"/>
            <a:ext cx="159226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(Register or I/O) = 1</a:t>
            </a:r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 flipH="1">
            <a:off x="5729288" y="3546252"/>
            <a:ext cx="306387" cy="2238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6024563" y="3546252"/>
            <a:ext cx="269875" cy="2238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 flipH="1" flipV="1">
            <a:off x="5729288" y="3758977"/>
            <a:ext cx="306387" cy="25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 flipV="1">
            <a:off x="6024563" y="3758977"/>
            <a:ext cx="269875" cy="25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7" name="Rectangle 54"/>
          <p:cNvSpPr>
            <a:spLocks noChangeArrowheads="1"/>
          </p:cNvSpPr>
          <p:nvPr/>
        </p:nvSpPr>
        <p:spPr bwMode="auto">
          <a:xfrm>
            <a:off x="5880100" y="3671664"/>
            <a:ext cx="22383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</a:t>
            </a:r>
          </a:p>
        </p:txBody>
      </p:sp>
      <p:sp>
        <p:nvSpPr>
          <p:cNvPr id="58" name="Line 55"/>
          <p:cNvSpPr>
            <a:spLocks noChangeShapeType="1"/>
          </p:cNvSpPr>
          <p:nvPr/>
        </p:nvSpPr>
        <p:spPr bwMode="auto">
          <a:xfrm flipH="1">
            <a:off x="2727325" y="3546252"/>
            <a:ext cx="320675" cy="2238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59" name="Line 56"/>
          <p:cNvSpPr>
            <a:spLocks noChangeShapeType="1"/>
          </p:cNvSpPr>
          <p:nvPr/>
        </p:nvSpPr>
        <p:spPr bwMode="auto">
          <a:xfrm>
            <a:off x="3035300" y="3546252"/>
            <a:ext cx="258763" cy="2238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 flipH="1" flipV="1">
            <a:off x="2727325" y="3758977"/>
            <a:ext cx="320675" cy="25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1" name="Line 58"/>
          <p:cNvSpPr>
            <a:spLocks noChangeShapeType="1"/>
          </p:cNvSpPr>
          <p:nvPr/>
        </p:nvSpPr>
        <p:spPr bwMode="auto">
          <a:xfrm flipV="1">
            <a:off x="3035300" y="3758977"/>
            <a:ext cx="258763" cy="2540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2905125" y="3674839"/>
            <a:ext cx="22383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</a:t>
            </a:r>
          </a:p>
        </p:txBody>
      </p:sp>
      <p:sp>
        <p:nvSpPr>
          <p:cNvPr id="63" name="Rectangle 60"/>
          <p:cNvSpPr>
            <a:spLocks noChangeArrowheads="1"/>
          </p:cNvSpPr>
          <p:nvPr/>
        </p:nvSpPr>
        <p:spPr bwMode="auto">
          <a:xfrm>
            <a:off x="3562350" y="4171727"/>
            <a:ext cx="76358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Execute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3168650" y="4311427"/>
            <a:ext cx="147161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register-reference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65" name="Rectangle 62"/>
          <p:cNvSpPr>
            <a:spLocks noChangeArrowheads="1"/>
          </p:cNvSpPr>
          <p:nvPr/>
        </p:nvSpPr>
        <p:spPr bwMode="auto">
          <a:xfrm>
            <a:off x="3463925" y="4454302"/>
            <a:ext cx="96996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instruction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549650" y="4625752"/>
            <a:ext cx="392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SC</a:t>
            </a:r>
          </a:p>
        </p:txBody>
      </p:sp>
      <p:sp>
        <p:nvSpPr>
          <p:cNvPr id="67" name="Rectangle 64"/>
          <p:cNvSpPr>
            <a:spLocks noChangeArrowheads="1"/>
          </p:cNvSpPr>
          <p:nvPr/>
        </p:nvSpPr>
        <p:spPr bwMode="auto">
          <a:xfrm>
            <a:off x="3841750" y="4625752"/>
            <a:ext cx="331788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mtClean="0">
                <a:solidFill>
                  <a:srgbClr val="000000"/>
                </a:solidFill>
                <a:latin typeface="Symbol" pitchFamily="18" charset="2"/>
              </a:rPr>
              <a:t>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116388" y="4625752"/>
            <a:ext cx="265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69" name="Rectangle 66"/>
          <p:cNvSpPr>
            <a:spLocks noChangeArrowheads="1"/>
          </p:cNvSpPr>
          <p:nvPr/>
        </p:nvSpPr>
        <p:spPr bwMode="auto">
          <a:xfrm>
            <a:off x="2038350" y="4171727"/>
            <a:ext cx="763588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Execute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78013" y="4311427"/>
            <a:ext cx="10826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input-output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939925" y="4454302"/>
            <a:ext cx="969963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instruction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2024063" y="4625752"/>
            <a:ext cx="392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SC</a:t>
            </a:r>
          </a:p>
        </p:txBody>
      </p:sp>
      <p:sp>
        <p:nvSpPr>
          <p:cNvPr id="73" name="Rectangle 70"/>
          <p:cNvSpPr>
            <a:spLocks noChangeArrowheads="1"/>
          </p:cNvSpPr>
          <p:nvPr/>
        </p:nvSpPr>
        <p:spPr bwMode="auto">
          <a:xfrm>
            <a:off x="2303463" y="4625752"/>
            <a:ext cx="331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mtClean="0">
                <a:solidFill>
                  <a:srgbClr val="000000"/>
                </a:solidFill>
                <a:latin typeface="Symbol" pitchFamily="18" charset="2"/>
              </a:rPr>
              <a:t>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2578100" y="4625752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5334000" y="4171727"/>
            <a:ext cx="6286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M[AR]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5141913" y="4171727"/>
            <a:ext cx="331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mtClean="0">
                <a:solidFill>
                  <a:srgbClr val="000000"/>
                </a:solidFill>
                <a:latin typeface="Symbol" pitchFamily="18" charset="2"/>
              </a:rPr>
              <a:t></a:t>
            </a:r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878388" y="4171727"/>
            <a:ext cx="4000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AR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6199188" y="4162202"/>
            <a:ext cx="7588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Nothing</a:t>
            </a:r>
          </a:p>
        </p:txBody>
      </p:sp>
      <p:sp>
        <p:nvSpPr>
          <p:cNvPr id="79" name="Arc 76"/>
          <p:cNvSpPr>
            <a:spLocks/>
          </p:cNvSpPr>
          <p:nvPr/>
        </p:nvSpPr>
        <p:spPr bwMode="auto">
          <a:xfrm>
            <a:off x="2982913" y="3481164"/>
            <a:ext cx="93662" cy="96838"/>
          </a:xfrm>
          <a:custGeom>
            <a:avLst/>
            <a:gdLst>
              <a:gd name="T0" fmla="*/ 0 w 17255"/>
              <a:gd name="T1" fmla="*/ 67346816 h 21600"/>
              <a:gd name="T2" fmla="*/ 2147483647 w 17255"/>
              <a:gd name="T3" fmla="*/ 63563078 h 21600"/>
              <a:gd name="T4" fmla="*/ 1214357804 w 17255"/>
              <a:gd name="T5" fmla="*/ 786317804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 flipV="1">
            <a:off x="3035300" y="3324002"/>
            <a:ext cx="0" cy="1714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81" name="Arc 78"/>
          <p:cNvSpPr>
            <a:spLocks/>
          </p:cNvSpPr>
          <p:nvPr/>
        </p:nvSpPr>
        <p:spPr bwMode="auto">
          <a:xfrm>
            <a:off x="5972175" y="3457352"/>
            <a:ext cx="93663" cy="95250"/>
          </a:xfrm>
          <a:custGeom>
            <a:avLst/>
            <a:gdLst>
              <a:gd name="T0" fmla="*/ 0 w 17255"/>
              <a:gd name="T1" fmla="*/ 59987030 h 21600"/>
              <a:gd name="T2" fmla="*/ 2147483647 w 17255"/>
              <a:gd name="T3" fmla="*/ 56610369 h 21600"/>
              <a:gd name="T4" fmla="*/ 1214460019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82" name="Line 79"/>
          <p:cNvSpPr>
            <a:spLocks noChangeShapeType="1"/>
          </p:cNvSpPr>
          <p:nvPr/>
        </p:nvSpPr>
        <p:spPr bwMode="auto">
          <a:xfrm flipV="1">
            <a:off x="6011863" y="3298602"/>
            <a:ext cx="0" cy="1714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83" name="Rectangle 80"/>
          <p:cNvSpPr>
            <a:spLocks noChangeArrowheads="1"/>
          </p:cNvSpPr>
          <p:nvPr/>
        </p:nvSpPr>
        <p:spPr bwMode="auto">
          <a:xfrm>
            <a:off x="1916113" y="4173314"/>
            <a:ext cx="1020762" cy="68262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3170238" y="4173314"/>
            <a:ext cx="1512887" cy="6731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85" name="Rectangle 82"/>
          <p:cNvSpPr>
            <a:spLocks noChangeArrowheads="1"/>
          </p:cNvSpPr>
          <p:nvPr/>
        </p:nvSpPr>
        <p:spPr bwMode="auto">
          <a:xfrm>
            <a:off x="4916488" y="4173314"/>
            <a:ext cx="1020762" cy="2111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6172200" y="4173314"/>
            <a:ext cx="811213" cy="211138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87" name="Arc 84"/>
          <p:cNvSpPr>
            <a:spLocks/>
          </p:cNvSpPr>
          <p:nvPr/>
        </p:nvSpPr>
        <p:spPr bwMode="auto">
          <a:xfrm>
            <a:off x="2355850" y="4063777"/>
            <a:ext cx="93663" cy="96837"/>
          </a:xfrm>
          <a:custGeom>
            <a:avLst/>
            <a:gdLst>
              <a:gd name="T0" fmla="*/ 0 w 17255"/>
              <a:gd name="T1" fmla="*/ 67343194 h 21600"/>
              <a:gd name="T2" fmla="*/ 2147483647 w 17255"/>
              <a:gd name="T3" fmla="*/ 63557943 h 21600"/>
              <a:gd name="T4" fmla="*/ 1214460019 w 17255"/>
              <a:gd name="T5" fmla="*/ 78626108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88" name="Line 85"/>
          <p:cNvSpPr>
            <a:spLocks noChangeShapeType="1"/>
          </p:cNvSpPr>
          <p:nvPr/>
        </p:nvSpPr>
        <p:spPr bwMode="auto">
          <a:xfrm flipV="1">
            <a:off x="2401888" y="3768502"/>
            <a:ext cx="0" cy="3238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89" name="Arc 86"/>
          <p:cNvSpPr>
            <a:spLocks/>
          </p:cNvSpPr>
          <p:nvPr/>
        </p:nvSpPr>
        <p:spPr bwMode="auto">
          <a:xfrm>
            <a:off x="3954463" y="4063777"/>
            <a:ext cx="93662" cy="96837"/>
          </a:xfrm>
          <a:custGeom>
            <a:avLst/>
            <a:gdLst>
              <a:gd name="T0" fmla="*/ 0 w 17255"/>
              <a:gd name="T1" fmla="*/ 67343194 h 21600"/>
              <a:gd name="T2" fmla="*/ 2147483647 w 17255"/>
              <a:gd name="T3" fmla="*/ 63557943 h 21600"/>
              <a:gd name="T4" fmla="*/ 1214357804 w 17255"/>
              <a:gd name="T5" fmla="*/ 78626108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0" name="Line 87"/>
          <p:cNvSpPr>
            <a:spLocks noChangeShapeType="1"/>
          </p:cNvSpPr>
          <p:nvPr/>
        </p:nvSpPr>
        <p:spPr bwMode="auto">
          <a:xfrm flipV="1">
            <a:off x="4000500" y="3778027"/>
            <a:ext cx="0" cy="3143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1" name="Arc 88"/>
          <p:cNvSpPr>
            <a:spLocks/>
          </p:cNvSpPr>
          <p:nvPr/>
        </p:nvSpPr>
        <p:spPr bwMode="auto">
          <a:xfrm>
            <a:off x="5345113" y="4063777"/>
            <a:ext cx="92075" cy="96837"/>
          </a:xfrm>
          <a:custGeom>
            <a:avLst/>
            <a:gdLst>
              <a:gd name="T0" fmla="*/ 0 w 17255"/>
              <a:gd name="T1" fmla="*/ 67343194 h 21600"/>
              <a:gd name="T2" fmla="*/ 2125703225 w 17255"/>
              <a:gd name="T3" fmla="*/ 63557943 h 21600"/>
              <a:gd name="T4" fmla="*/ 1077451426 w 17255"/>
              <a:gd name="T5" fmla="*/ 78626108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2" name="Line 89"/>
          <p:cNvSpPr>
            <a:spLocks noChangeShapeType="1"/>
          </p:cNvSpPr>
          <p:nvPr/>
        </p:nvSpPr>
        <p:spPr bwMode="auto">
          <a:xfrm flipV="1">
            <a:off x="5389563" y="3778027"/>
            <a:ext cx="0" cy="31432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3" name="Arc 90"/>
          <p:cNvSpPr>
            <a:spLocks/>
          </p:cNvSpPr>
          <p:nvPr/>
        </p:nvSpPr>
        <p:spPr bwMode="auto">
          <a:xfrm>
            <a:off x="6611938" y="4063777"/>
            <a:ext cx="92075" cy="96837"/>
          </a:xfrm>
          <a:custGeom>
            <a:avLst/>
            <a:gdLst>
              <a:gd name="T0" fmla="*/ 0 w 17255"/>
              <a:gd name="T1" fmla="*/ 67343194 h 21600"/>
              <a:gd name="T2" fmla="*/ 2125703225 w 17255"/>
              <a:gd name="T3" fmla="*/ 63557943 h 21600"/>
              <a:gd name="T4" fmla="*/ 1077451426 w 17255"/>
              <a:gd name="T5" fmla="*/ 78626108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4" name="Line 91"/>
          <p:cNvSpPr>
            <a:spLocks noChangeShapeType="1"/>
          </p:cNvSpPr>
          <p:nvPr/>
        </p:nvSpPr>
        <p:spPr bwMode="auto">
          <a:xfrm flipV="1">
            <a:off x="6656388" y="3758977"/>
            <a:ext cx="0" cy="3333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5" name="Line 92"/>
          <p:cNvSpPr>
            <a:spLocks noChangeShapeType="1"/>
          </p:cNvSpPr>
          <p:nvPr/>
        </p:nvSpPr>
        <p:spPr bwMode="auto">
          <a:xfrm>
            <a:off x="2408238" y="3773264"/>
            <a:ext cx="338137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>
            <a:off x="3287713" y="3773264"/>
            <a:ext cx="71437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7" name="Line 94"/>
          <p:cNvSpPr>
            <a:spLocks noChangeShapeType="1"/>
          </p:cNvSpPr>
          <p:nvPr/>
        </p:nvSpPr>
        <p:spPr bwMode="auto">
          <a:xfrm>
            <a:off x="5397500" y="3773264"/>
            <a:ext cx="3317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8" name="Line 95"/>
          <p:cNvSpPr>
            <a:spLocks noChangeShapeType="1"/>
          </p:cNvSpPr>
          <p:nvPr/>
        </p:nvSpPr>
        <p:spPr bwMode="auto">
          <a:xfrm>
            <a:off x="6288088" y="3763739"/>
            <a:ext cx="38735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99" name="Rectangle 96"/>
          <p:cNvSpPr>
            <a:spLocks noChangeArrowheads="1"/>
          </p:cNvSpPr>
          <p:nvPr/>
        </p:nvSpPr>
        <p:spPr bwMode="auto">
          <a:xfrm>
            <a:off x="3289300" y="3546252"/>
            <a:ext cx="109855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= 0 (register)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2033588" y="3536727"/>
            <a:ext cx="7461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(I/O) = 1</a:t>
            </a:r>
          </a:p>
        </p:txBody>
      </p:sp>
      <p:sp>
        <p:nvSpPr>
          <p:cNvPr id="101" name="Rectangle 99"/>
          <p:cNvSpPr>
            <a:spLocks noChangeArrowheads="1"/>
          </p:cNvSpPr>
          <p:nvPr/>
        </p:nvSpPr>
        <p:spPr bwMode="auto">
          <a:xfrm>
            <a:off x="4681538" y="3546252"/>
            <a:ext cx="10922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(indirect) = 1</a:t>
            </a:r>
          </a:p>
        </p:txBody>
      </p:sp>
      <p:sp>
        <p:nvSpPr>
          <p:cNvPr id="102" name="Rectangle 100"/>
          <p:cNvSpPr>
            <a:spLocks noChangeArrowheads="1"/>
          </p:cNvSpPr>
          <p:nvPr/>
        </p:nvSpPr>
        <p:spPr bwMode="auto">
          <a:xfrm>
            <a:off x="2652713" y="3981227"/>
            <a:ext cx="3587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T3</a:t>
            </a:r>
          </a:p>
        </p:txBody>
      </p:sp>
      <p:sp>
        <p:nvSpPr>
          <p:cNvPr id="103" name="Rectangle 101"/>
          <p:cNvSpPr>
            <a:spLocks noChangeArrowheads="1"/>
          </p:cNvSpPr>
          <p:nvPr/>
        </p:nvSpPr>
        <p:spPr bwMode="auto">
          <a:xfrm>
            <a:off x="4398963" y="3981227"/>
            <a:ext cx="3587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T3</a:t>
            </a:r>
          </a:p>
        </p:txBody>
      </p:sp>
      <p:sp>
        <p:nvSpPr>
          <p:cNvPr id="104" name="Rectangle 102"/>
          <p:cNvSpPr>
            <a:spLocks noChangeArrowheads="1"/>
          </p:cNvSpPr>
          <p:nvPr/>
        </p:nvSpPr>
        <p:spPr bwMode="auto">
          <a:xfrm>
            <a:off x="5653088" y="3981227"/>
            <a:ext cx="3587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T3</a:t>
            </a:r>
          </a:p>
        </p:txBody>
      </p:sp>
      <p:sp>
        <p:nvSpPr>
          <p:cNvPr id="105" name="Rectangle 103"/>
          <p:cNvSpPr>
            <a:spLocks noChangeArrowheads="1"/>
          </p:cNvSpPr>
          <p:nvPr/>
        </p:nvSpPr>
        <p:spPr bwMode="auto">
          <a:xfrm>
            <a:off x="6772275" y="3981227"/>
            <a:ext cx="3587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T3</a:t>
            </a:r>
          </a:p>
        </p:txBody>
      </p:sp>
      <p:sp>
        <p:nvSpPr>
          <p:cNvPr id="106" name="Rectangle 104"/>
          <p:cNvSpPr>
            <a:spLocks noChangeArrowheads="1"/>
          </p:cNvSpPr>
          <p:nvPr/>
        </p:nvSpPr>
        <p:spPr bwMode="auto">
          <a:xfrm>
            <a:off x="5653088" y="4625752"/>
            <a:ext cx="763587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Execute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07" name="Rectangle 105"/>
          <p:cNvSpPr>
            <a:spLocks noChangeArrowheads="1"/>
          </p:cNvSpPr>
          <p:nvPr/>
        </p:nvSpPr>
        <p:spPr bwMode="auto">
          <a:xfrm>
            <a:off x="5248275" y="4768627"/>
            <a:ext cx="150495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memory-reference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08" name="Rectangle 106"/>
          <p:cNvSpPr>
            <a:spLocks noChangeArrowheads="1"/>
          </p:cNvSpPr>
          <p:nvPr/>
        </p:nvSpPr>
        <p:spPr bwMode="auto">
          <a:xfrm>
            <a:off x="5554663" y="4908327"/>
            <a:ext cx="96996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instruction</a:t>
            </a:r>
          </a:p>
        </p:txBody>
      </p:sp>
      <p:sp>
        <p:nvSpPr>
          <p:cNvPr id="109" name="Rectangle 107"/>
          <p:cNvSpPr>
            <a:spLocks noChangeArrowheads="1"/>
          </p:cNvSpPr>
          <p:nvPr/>
        </p:nvSpPr>
        <p:spPr bwMode="auto">
          <a:xfrm>
            <a:off x="5640388" y="5070252"/>
            <a:ext cx="392112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SC</a:t>
            </a:r>
          </a:p>
        </p:txBody>
      </p:sp>
      <p:sp>
        <p:nvSpPr>
          <p:cNvPr id="110" name="Rectangle 108"/>
          <p:cNvSpPr>
            <a:spLocks noChangeArrowheads="1"/>
          </p:cNvSpPr>
          <p:nvPr/>
        </p:nvSpPr>
        <p:spPr bwMode="auto">
          <a:xfrm>
            <a:off x="5961063" y="5070252"/>
            <a:ext cx="3317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mtClean="0">
                <a:solidFill>
                  <a:srgbClr val="000000"/>
                </a:solidFill>
                <a:latin typeface="Symbol" pitchFamily="18" charset="2"/>
              </a:rPr>
              <a:t></a:t>
            </a:r>
          </a:p>
        </p:txBody>
      </p:sp>
      <p:sp>
        <p:nvSpPr>
          <p:cNvPr id="111" name="Rectangle 109"/>
          <p:cNvSpPr>
            <a:spLocks noChangeArrowheads="1"/>
          </p:cNvSpPr>
          <p:nvPr/>
        </p:nvSpPr>
        <p:spPr bwMode="auto">
          <a:xfrm>
            <a:off x="6207125" y="5070252"/>
            <a:ext cx="265113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</a:p>
        </p:txBody>
      </p:sp>
      <p:sp>
        <p:nvSpPr>
          <p:cNvPr id="112" name="Rectangle 110"/>
          <p:cNvSpPr>
            <a:spLocks noChangeArrowheads="1"/>
          </p:cNvSpPr>
          <p:nvPr/>
        </p:nvSpPr>
        <p:spPr bwMode="auto">
          <a:xfrm>
            <a:off x="5187950" y="4638452"/>
            <a:ext cx="1670050" cy="663575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13" name="Arc 111"/>
          <p:cNvSpPr>
            <a:spLocks/>
          </p:cNvSpPr>
          <p:nvPr/>
        </p:nvSpPr>
        <p:spPr bwMode="auto">
          <a:xfrm>
            <a:off x="5345113" y="4528914"/>
            <a:ext cx="92075" cy="95250"/>
          </a:xfrm>
          <a:custGeom>
            <a:avLst/>
            <a:gdLst>
              <a:gd name="T0" fmla="*/ 0 w 17255"/>
              <a:gd name="T1" fmla="*/ 59987030 h 21600"/>
              <a:gd name="T2" fmla="*/ 2125703225 w 17255"/>
              <a:gd name="T3" fmla="*/ 56610369 h 21600"/>
              <a:gd name="T4" fmla="*/ 1077451426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4" name="Line 112"/>
          <p:cNvSpPr>
            <a:spLocks noChangeShapeType="1"/>
          </p:cNvSpPr>
          <p:nvPr/>
        </p:nvSpPr>
        <p:spPr bwMode="auto">
          <a:xfrm flipV="1">
            <a:off x="5389563" y="4384452"/>
            <a:ext cx="0" cy="1730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5" name="Arc 113"/>
          <p:cNvSpPr>
            <a:spLocks/>
          </p:cNvSpPr>
          <p:nvPr/>
        </p:nvSpPr>
        <p:spPr bwMode="auto">
          <a:xfrm>
            <a:off x="6611938" y="4528914"/>
            <a:ext cx="92075" cy="95250"/>
          </a:xfrm>
          <a:custGeom>
            <a:avLst/>
            <a:gdLst>
              <a:gd name="T0" fmla="*/ 0 w 17255"/>
              <a:gd name="T1" fmla="*/ 59987030 h 21600"/>
              <a:gd name="T2" fmla="*/ 2125703225 w 17255"/>
              <a:gd name="T3" fmla="*/ 56610369 h 21600"/>
              <a:gd name="T4" fmla="*/ 1077451426 w 17255"/>
              <a:gd name="T5" fmla="*/ 70037779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6" name="Line 114"/>
          <p:cNvSpPr>
            <a:spLocks noChangeShapeType="1"/>
          </p:cNvSpPr>
          <p:nvPr/>
        </p:nvSpPr>
        <p:spPr bwMode="auto">
          <a:xfrm flipV="1">
            <a:off x="6656388" y="4384452"/>
            <a:ext cx="0" cy="1730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7" name="Arc 115"/>
          <p:cNvSpPr>
            <a:spLocks/>
          </p:cNvSpPr>
          <p:nvPr/>
        </p:nvSpPr>
        <p:spPr bwMode="auto">
          <a:xfrm>
            <a:off x="5972175" y="5386164"/>
            <a:ext cx="93663" cy="96838"/>
          </a:xfrm>
          <a:custGeom>
            <a:avLst/>
            <a:gdLst>
              <a:gd name="T0" fmla="*/ 0 w 17255"/>
              <a:gd name="T1" fmla="*/ 67346816 h 21600"/>
              <a:gd name="T2" fmla="*/ 2147483647 w 17255"/>
              <a:gd name="T3" fmla="*/ 63563078 h 21600"/>
              <a:gd name="T4" fmla="*/ 1214460019 w 17255"/>
              <a:gd name="T5" fmla="*/ 786317804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8" name="Line 116"/>
          <p:cNvSpPr>
            <a:spLocks noChangeShapeType="1"/>
          </p:cNvSpPr>
          <p:nvPr/>
        </p:nvSpPr>
        <p:spPr bwMode="auto">
          <a:xfrm flipV="1">
            <a:off x="6018213" y="5311552"/>
            <a:ext cx="0" cy="1047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19" name="Line 117"/>
          <p:cNvSpPr>
            <a:spLocks noChangeShapeType="1"/>
          </p:cNvSpPr>
          <p:nvPr/>
        </p:nvSpPr>
        <p:spPr bwMode="auto">
          <a:xfrm flipH="1">
            <a:off x="1682750" y="5492527"/>
            <a:ext cx="43418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0" name="Arc 118"/>
          <p:cNvSpPr>
            <a:spLocks/>
          </p:cNvSpPr>
          <p:nvPr/>
        </p:nvSpPr>
        <p:spPr bwMode="auto">
          <a:xfrm>
            <a:off x="2355850" y="5386164"/>
            <a:ext cx="93663" cy="96838"/>
          </a:xfrm>
          <a:custGeom>
            <a:avLst/>
            <a:gdLst>
              <a:gd name="T0" fmla="*/ 0 w 17255"/>
              <a:gd name="T1" fmla="*/ 67346816 h 21600"/>
              <a:gd name="T2" fmla="*/ 2147483647 w 17255"/>
              <a:gd name="T3" fmla="*/ 63563078 h 21600"/>
              <a:gd name="T4" fmla="*/ 1214460019 w 17255"/>
              <a:gd name="T5" fmla="*/ 786317804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1" name="Line 119"/>
          <p:cNvSpPr>
            <a:spLocks noChangeShapeType="1"/>
          </p:cNvSpPr>
          <p:nvPr/>
        </p:nvSpPr>
        <p:spPr bwMode="auto">
          <a:xfrm flipV="1">
            <a:off x="2401888" y="4865464"/>
            <a:ext cx="0" cy="5508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2" name="Arc 120"/>
          <p:cNvSpPr>
            <a:spLocks/>
          </p:cNvSpPr>
          <p:nvPr/>
        </p:nvSpPr>
        <p:spPr bwMode="auto">
          <a:xfrm>
            <a:off x="3881438" y="5386164"/>
            <a:ext cx="93662" cy="96838"/>
          </a:xfrm>
          <a:custGeom>
            <a:avLst/>
            <a:gdLst>
              <a:gd name="T0" fmla="*/ 0 w 17255"/>
              <a:gd name="T1" fmla="*/ 67346816 h 21600"/>
              <a:gd name="T2" fmla="*/ 2147483647 w 17255"/>
              <a:gd name="T3" fmla="*/ 63563078 h 21600"/>
              <a:gd name="T4" fmla="*/ 1214357804 w 17255"/>
              <a:gd name="T5" fmla="*/ 786317804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255" h="21600" fill="none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</a:path>
              <a:path w="17255" h="21600" stroke="0" extrusionOk="0">
                <a:moveTo>
                  <a:pt x="-1" y="1849"/>
                </a:moveTo>
                <a:cubicBezTo>
                  <a:pt x="2754" y="630"/>
                  <a:pt x="5733" y="-1"/>
                  <a:pt x="8746" y="0"/>
                </a:cubicBezTo>
                <a:cubicBezTo>
                  <a:pt x="11671" y="0"/>
                  <a:pt x="14566" y="594"/>
                  <a:pt x="17254" y="1746"/>
                </a:cubicBezTo>
                <a:lnTo>
                  <a:pt x="8746" y="21600"/>
                </a:lnTo>
                <a:lnTo>
                  <a:pt x="-1" y="18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rnd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3" name="Line 121"/>
          <p:cNvSpPr>
            <a:spLocks noChangeShapeType="1"/>
          </p:cNvSpPr>
          <p:nvPr/>
        </p:nvSpPr>
        <p:spPr bwMode="auto">
          <a:xfrm flipV="1">
            <a:off x="3927475" y="4846414"/>
            <a:ext cx="0" cy="56991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4" name="Line 122"/>
          <p:cNvSpPr>
            <a:spLocks noChangeShapeType="1"/>
          </p:cNvSpPr>
          <p:nvPr/>
        </p:nvSpPr>
        <p:spPr bwMode="auto">
          <a:xfrm>
            <a:off x="1700213" y="1372964"/>
            <a:ext cx="0" cy="41052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5" name="Line 123"/>
          <p:cNvSpPr>
            <a:spLocks noChangeShapeType="1"/>
          </p:cNvSpPr>
          <p:nvPr/>
        </p:nvSpPr>
        <p:spPr bwMode="auto">
          <a:xfrm flipH="1">
            <a:off x="1682750" y="1358677"/>
            <a:ext cx="19065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26" name="Rectangle 126"/>
          <p:cNvSpPr>
            <a:spLocks noChangeArrowheads="1"/>
          </p:cNvSpPr>
          <p:nvPr/>
        </p:nvSpPr>
        <p:spPr bwMode="auto">
          <a:xfrm>
            <a:off x="6883400" y="4625752"/>
            <a:ext cx="3587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T4</a:t>
            </a:r>
          </a:p>
        </p:txBody>
      </p:sp>
      <p:sp>
        <p:nvSpPr>
          <p:cNvPr id="2" name="Rectangle 1"/>
          <p:cNvSpPr/>
          <p:nvPr/>
        </p:nvSpPr>
        <p:spPr>
          <a:xfrm>
            <a:off x="3687763" y="2955701"/>
            <a:ext cx="638175" cy="590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720556" y="3438883"/>
            <a:ext cx="638175" cy="590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822825" y="4037760"/>
            <a:ext cx="1243013" cy="385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6108510" y="4040198"/>
            <a:ext cx="1243013" cy="385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141913" y="4572906"/>
            <a:ext cx="1816100" cy="791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2723687" y="3509763"/>
            <a:ext cx="662450" cy="503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123174" y="4099461"/>
            <a:ext cx="1639325" cy="808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869650" y="4112195"/>
            <a:ext cx="1141838" cy="796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741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201"/>
    </mc:Choice>
    <mc:Fallback>
      <p:transition spd="slow" advTm="428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latin typeface="Calibri" pitchFamily="34" charset="0"/>
                <a:cs typeface="B Titr" pitchFamily="2" charset="-78"/>
              </a:rPr>
              <a:t>REGISTER  REFERENCE  INSTRUCTIONS</a:t>
            </a:r>
            <a:endParaRPr lang="en-US" altLang="en-US" sz="3200" dirty="0" smtClean="0">
              <a:latin typeface="Calibri" pitchFamily="34" charset="0"/>
              <a:cs typeface="B Titr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310563" y="6400800"/>
            <a:ext cx="542925" cy="365125"/>
          </a:xfrm>
        </p:spPr>
        <p:txBody>
          <a:bodyPr/>
          <a:lstStyle/>
          <a:p>
            <a:pPr>
              <a:defRPr/>
            </a:pPr>
            <a:fld id="{CB187FE6-2FF6-40BA-A5E5-8463FD429CC0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7652" name="Rectangle 2"/>
          <p:cNvSpPr>
            <a:spLocks noChangeArrowheads="1"/>
          </p:cNvSpPr>
          <p:nvPr/>
        </p:nvSpPr>
        <p:spPr bwMode="auto">
          <a:xfrm>
            <a:off x="990600" y="6411913"/>
            <a:ext cx="6858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Computer </a:t>
            </a:r>
            <a:r>
              <a:rPr lang="en-US" altLang="en-US" sz="1400" dirty="0" smtClean="0">
                <a:solidFill>
                  <a:srgbClr val="000000"/>
                </a:solidFill>
                <a:cs typeface="B Titr" pitchFamily="2" charset="-78"/>
              </a:rPr>
              <a:t>Architecture-Spring 2020, </a:t>
            </a:r>
            <a:r>
              <a:rPr lang="en-US" altLang="en-US" sz="1400" dirty="0">
                <a:solidFill>
                  <a:srgbClr val="000000"/>
                </a:solidFill>
                <a:cs typeface="B Titr" pitchFamily="2" charset="-78"/>
              </a:rPr>
              <a:t>AUT, Tehran, Iran </a:t>
            </a:r>
          </a:p>
        </p:txBody>
      </p:sp>
      <p:sp>
        <p:nvSpPr>
          <p:cNvPr id="134" name="Rectangle 3"/>
          <p:cNvSpPr>
            <a:spLocks noChangeArrowheads="1"/>
          </p:cNvSpPr>
          <p:nvPr/>
        </p:nvSpPr>
        <p:spPr bwMode="auto">
          <a:xfrm>
            <a:off x="1000125" y="2311400"/>
            <a:ext cx="4981575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r = D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7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I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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T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  =&gt; Register Reference Instruction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B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IR(i) , i=0,1,2,...,11</a:t>
            </a:r>
          </a:p>
        </p:txBody>
      </p:sp>
      <p:sp>
        <p:nvSpPr>
          <p:cNvPr id="135" name="Rectangle 5"/>
          <p:cNvSpPr>
            <a:spLocks noChangeArrowheads="1"/>
          </p:cNvSpPr>
          <p:nvPr/>
        </p:nvSpPr>
        <p:spPr bwMode="auto">
          <a:xfrm>
            <a:off x="1444625" y="1290638"/>
            <a:ext cx="5364163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-  D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7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= 1,  I = 0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-  Register Ref. Instr. is specified in b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~ b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11</a:t>
            </a: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 of IR</a:t>
            </a:r>
          </a:p>
          <a:p>
            <a:pPr marL="0" marR="0" lvl="0" indent="0" defTabSz="7620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-  Execution starts with timing signal T</a:t>
            </a:r>
            <a:r>
              <a:rPr kumimoji="1" lang="en-US" altLang="ko-KR" sz="1800" b="1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36" name="Rectangle 7"/>
          <p:cNvSpPr>
            <a:spLocks noChangeArrowheads="1"/>
          </p:cNvSpPr>
          <p:nvPr/>
        </p:nvSpPr>
        <p:spPr bwMode="auto">
          <a:xfrm>
            <a:off x="2384425" y="2687638"/>
            <a:ext cx="1270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37" name="Rectangle 12"/>
          <p:cNvSpPr>
            <a:spLocks noChangeArrowheads="1"/>
          </p:cNvSpPr>
          <p:nvPr/>
        </p:nvSpPr>
        <p:spPr bwMode="auto">
          <a:xfrm>
            <a:off x="554038" y="914400"/>
            <a:ext cx="5768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Register Reference Instructions are identified when</a:t>
            </a:r>
          </a:p>
        </p:txBody>
      </p:sp>
      <p:sp>
        <p:nvSpPr>
          <p:cNvPr id="138" name="Text Box 73"/>
          <p:cNvSpPr txBox="1">
            <a:spLocks noChangeArrowheads="1"/>
          </p:cNvSpPr>
          <p:nvPr/>
        </p:nvSpPr>
        <p:spPr bwMode="auto">
          <a:xfrm>
            <a:off x="1089025" y="2936875"/>
            <a:ext cx="6511925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defTabSz="7620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defTabSz="7620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	r:		SC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0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CLA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11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AC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0</a:t>
            </a: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CLE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10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E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0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CMA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9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AC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AC’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CME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8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E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E’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CIR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7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AC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</a:t>
            </a:r>
            <a:r>
              <a:rPr kumimoji="1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shr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 AC, AC(15)  E, E  AC(0)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CIL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6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AC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</a:t>
            </a:r>
            <a:r>
              <a:rPr kumimoji="1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shl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 AC, AC(0)  E, E  AC(15)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INC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5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AC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AC + 1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SPA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4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if (AC(15) = 0) then (PC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PC+1)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SNA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3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if (AC(15) = 1) then (PC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PC+1)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SZA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2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if (AC = 0) then (PC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PC+1)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SZE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1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if (E = 0) then (PC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PC+1)</a:t>
            </a:r>
            <a:endParaRPr kumimoji="1" lang="en-US" altLang="ko-KR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  <a:p>
            <a:pPr marL="0" marR="0" lvl="0" indent="0" defTabSz="7620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HLT	rB</a:t>
            </a:r>
            <a:r>
              <a:rPr kumimoji="1" lang="en-US" altLang="ko-KR" sz="1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0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</a:rPr>
              <a:t>:		S </a:t>
            </a:r>
            <a:r>
              <a:rPr kumimoji="1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pitchFamily="50" charset="-127"/>
                <a:sym typeface="Symbol" pitchFamily="18" charset="2"/>
              </a:rPr>
              <a:t> 0  (S is a start-stop flip-flop)</a:t>
            </a:r>
          </a:p>
        </p:txBody>
      </p:sp>
      <p:sp>
        <p:nvSpPr>
          <p:cNvPr id="139" name="Rectangle 74"/>
          <p:cNvSpPr>
            <a:spLocks noChangeArrowheads="1"/>
          </p:cNvSpPr>
          <p:nvPr/>
        </p:nvSpPr>
        <p:spPr bwMode="auto">
          <a:xfrm>
            <a:off x="1028700" y="2981325"/>
            <a:ext cx="6677025" cy="33147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pitchFamily="50" charset="-127"/>
            </a:endParaRPr>
          </a:p>
        </p:txBody>
      </p:sp>
      <p:sp>
        <p:nvSpPr>
          <p:cNvPr id="140" name="Line 75"/>
          <p:cNvSpPr>
            <a:spLocks noChangeShapeType="1"/>
          </p:cNvSpPr>
          <p:nvPr/>
        </p:nvSpPr>
        <p:spPr bwMode="auto">
          <a:xfrm>
            <a:off x="1790700" y="2990850"/>
            <a:ext cx="0" cy="3305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41" name="Line 76"/>
          <p:cNvSpPr>
            <a:spLocks noChangeShapeType="1"/>
          </p:cNvSpPr>
          <p:nvPr/>
        </p:nvSpPr>
        <p:spPr bwMode="auto">
          <a:xfrm>
            <a:off x="2657475" y="2990850"/>
            <a:ext cx="0" cy="33051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0000"/>
              </a:lnSpc>
            </a:pPr>
            <a:endParaRPr kumimoji="1" lang="en-US" sz="1200" b="1" smtClean="0">
              <a:solidFill>
                <a:srgbClr val="000000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142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890961"/>
            <a:ext cx="2768600" cy="197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599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705"/>
    </mc:Choice>
    <mc:Fallback>
      <p:transition spd="slow" advTm="486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8" grpId="0"/>
      <p:bldP spid="139" grpId="0" animBg="1"/>
      <p:bldP spid="140" grpId="0" animBg="1"/>
      <p:bldP spid="14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7.7|30.4|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6|44.2|18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5|56.4|43.4|86.3|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71.8|111.3|227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4|30.4|48.9|56.5|14.1|77.6|9.1|18.5|29.7|22.1|11.9|1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4|29.6|2|44.4|58.1|17.6|10.9|3|19.7|6.3|10|85|9.8|62.8|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23.5|7.6|15.7|6.6|72.4|45.6|51.5|33.6|199.8|10.8|99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2.5|19.8|3.3|26.8|12|26.2|35.5|64.4|14.7|94.7|38.5|24|98.6|3.1|13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0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9511</TotalTime>
  <Words>970</Words>
  <Application>Microsoft Office PowerPoint</Application>
  <PresentationFormat>On-screen Show (4:3)</PresentationFormat>
  <Paragraphs>367</Paragraphs>
  <Slides>14</Slides>
  <Notes>0</Notes>
  <HiddenSlides>0</HiddenSlides>
  <MMClips>14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Aspect</vt:lpstr>
      <vt:lpstr>Office Theme</vt:lpstr>
      <vt:lpstr>Computer Architecture  Spring 2020</vt:lpstr>
      <vt:lpstr>Outlines</vt:lpstr>
      <vt:lpstr>CONTROL UNIT</vt:lpstr>
      <vt:lpstr>TIMING  AND  CONTROL</vt:lpstr>
      <vt:lpstr>TIMING  SIGNALS</vt:lpstr>
      <vt:lpstr>INSTRUCTION  CYCLE</vt:lpstr>
      <vt:lpstr>FETCH and DECODE</vt:lpstr>
      <vt:lpstr>DETERMINE  THE  TYPE  OF  INSTRUCTION</vt:lpstr>
      <vt:lpstr>REGISTER  REFERENCE  INSTRUCTIONS</vt:lpstr>
      <vt:lpstr>MEMORY  REFERENCE  INSTRUCTIONS</vt:lpstr>
      <vt:lpstr>MEMORY  REFERENCE  INSTRUCTIONS</vt:lpstr>
      <vt:lpstr>MEMORY  REFERENCE  INSTRUCTIONS</vt:lpstr>
      <vt:lpstr>FLOWCHART for MEMORY REFERENCE INSTRUCTIONS</vt:lpstr>
      <vt:lpstr>to be continued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Peter Ashenden</dc:creator>
  <cp:lastModifiedBy>hamed</cp:lastModifiedBy>
  <cp:revision>97</cp:revision>
  <dcterms:created xsi:type="dcterms:W3CDTF">2008-08-25T10:09:57Z</dcterms:created>
  <dcterms:modified xsi:type="dcterms:W3CDTF">2020-06-12T08:09:19Z</dcterms:modified>
</cp:coreProperties>
</file>